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7504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5374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335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342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2790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604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9925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544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449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891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3381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27BD6-4EDC-4C44-8050-31E709F5363E}" type="datetimeFigureOut">
              <a:rPr lang="pl-PL" smtClean="0"/>
              <a:t>26.10.2023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E61DF-8A24-4A52-9BB2-A428BAD38A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659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Zasady i normy są wszędzie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83768" y="3861048"/>
            <a:ext cx="4320480" cy="1777752"/>
          </a:xfrm>
        </p:spPr>
        <p:txBody>
          <a:bodyPr>
            <a:normAutofit/>
          </a:bodyPr>
          <a:lstStyle/>
          <a:p>
            <a:endParaRPr lang="pl-PL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861048"/>
            <a:ext cx="439248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50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988424" cy="1224136"/>
          </a:xfrm>
        </p:spPr>
        <p:txBody>
          <a:bodyPr>
            <a:normAutofit fontScale="90000"/>
          </a:bodyPr>
          <a:lstStyle/>
          <a:p>
            <a:r>
              <a:rPr lang="pl-PL" sz="2800" b="1" dirty="0"/>
              <a:t>Człowiek jako istota społeczna potrzebuje kontaktu z drugim człowiekiem – kontaktu, który umożliwia mu prawidłowy rozwój społeczny, emocjonalny i ogólnorozwojowy.</a:t>
            </a:r>
            <a:br>
              <a:rPr lang="pl-PL" sz="2800" b="1" dirty="0"/>
            </a:b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632848" cy="3505944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0070C0"/>
                </a:solidFill>
              </a:rPr>
              <a:t>Prawidłowość, regularność i jakość kontaktów określają nam zasady. Zasady otaczają nas wszędzie – wg zasad funkcjonujemy jako państwo, jako miasto, jak pracownik, uczeń, przedszkolak. Zasady są także w rodzinie. Dlatego tak ważne jest uczenie dzieci zasad i prawidłowych relacji społecznych od najwcześniejszych lat.</a:t>
            </a:r>
          </a:p>
        </p:txBody>
      </p:sp>
    </p:spTree>
    <p:extLst>
      <p:ext uri="{BB962C8B-B14F-4D97-AF65-F5344CB8AC3E}">
        <p14:creationId xmlns:p14="http://schemas.microsoft.com/office/powerpoint/2010/main" val="306581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184575"/>
          </a:xfrm>
        </p:spPr>
        <p:txBody>
          <a:bodyPr>
            <a:normAutofit/>
          </a:bodyPr>
          <a:lstStyle/>
          <a:p>
            <a:r>
              <a:rPr lang="pl-PL" sz="2800" dirty="0"/>
              <a:t>Analizując rozwój </a:t>
            </a:r>
            <a:r>
              <a:rPr lang="pl-PL" sz="2800" dirty="0" err="1"/>
              <a:t>społeczno</a:t>
            </a:r>
            <a:r>
              <a:rPr lang="pl-PL" sz="2800" dirty="0"/>
              <a:t> – emocjonalny człowieka, musimy wiedzieć że już dziecko </a:t>
            </a:r>
            <a:r>
              <a:rPr lang="pl-PL" sz="2800" b="1" dirty="0"/>
              <a:t>3 letnie jest nastawione na współpracę, zawiera przyjaźnie, bawi się z rówieśnikami – potrafi podzielić się zabawką, wyrazić swoje zdanie, chętnie respektuje zasady i podporządkowuje się im. Warto ten czas poświęcić dziecku na omawianie zasad, czytanie książeczek i omawianie ilustracji dotyczących prawidłowego zachowania się w domu, przedszkolu, bibliotece, czy sklepie</a:t>
            </a:r>
            <a:r>
              <a:rPr lang="pl-PL" sz="2800" b="1" dirty="0" smtClean="0"/>
              <a:t>.</a:t>
            </a:r>
            <a:br>
              <a:rPr lang="pl-PL" sz="2800" b="1" dirty="0" smtClean="0"/>
            </a:br>
            <a:r>
              <a:rPr lang="pl-PL" sz="2800" b="1" dirty="0" smtClean="0"/>
              <a:t> </a:t>
            </a:r>
            <a:r>
              <a:rPr lang="pl-PL" sz="2800" b="1" dirty="0">
                <a:solidFill>
                  <a:srgbClr val="FF0000"/>
                </a:solidFill>
              </a:rPr>
              <a:t>Powiem nawet, że jest to najlepszy </a:t>
            </a:r>
            <a:r>
              <a:rPr lang="pl-PL" sz="2800" b="1" dirty="0" smtClean="0">
                <a:solidFill>
                  <a:srgbClr val="FF0000"/>
                </a:solidFill>
              </a:rPr>
              <a:t>czas.</a:t>
            </a:r>
            <a:endParaRPr lang="pl-PL" sz="2800" b="1" dirty="0">
              <a:solidFill>
                <a:srgbClr val="FF00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27584" y="5710808"/>
            <a:ext cx="7632848" cy="382488"/>
          </a:xfrm>
        </p:spPr>
        <p:txBody>
          <a:bodyPr>
            <a:normAutofit fontScale="70000" lnSpcReduction="20000"/>
          </a:bodyPr>
          <a:lstStyle/>
          <a:p>
            <a:endParaRPr lang="pl-PL" dirty="0"/>
          </a:p>
        </p:txBody>
      </p:sp>
      <p:sp>
        <p:nvSpPr>
          <p:cNvPr id="4" name="Podtytuł 2"/>
          <p:cNvSpPr txBox="1">
            <a:spLocks/>
          </p:cNvSpPr>
          <p:nvPr/>
        </p:nvSpPr>
        <p:spPr>
          <a:xfrm>
            <a:off x="827584" y="5445224"/>
            <a:ext cx="7632848" cy="26558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710808"/>
            <a:ext cx="7272808" cy="38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58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90674" y="274638"/>
            <a:ext cx="5962651" cy="3082354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pl-PL" sz="2800" dirty="0" smtClean="0"/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 smtClean="0"/>
              <a:t>Dlaczego?</a:t>
            </a:r>
          </a:p>
          <a:p>
            <a:pPr marL="0" indent="0">
              <a:buNone/>
            </a:pPr>
            <a:r>
              <a:rPr lang="pl-PL" sz="2800" b="1" dirty="0" smtClean="0"/>
              <a:t>Dziecko </a:t>
            </a:r>
            <a:r>
              <a:rPr lang="pl-PL" sz="2800" b="1" dirty="0"/>
              <a:t>4 letnie przechodzi intensywny okres buntu i uporu, łatwo popada w histerie i stwarza sytuacje konfliktowe, ma problem z respektowaniem zasad i norm społecznych</a:t>
            </a:r>
            <a:r>
              <a:rPr lang="pl-PL" sz="2800" b="1" dirty="0" smtClean="0"/>
              <a:t>.</a:t>
            </a:r>
          </a:p>
          <a:p>
            <a:pPr marL="0" indent="0">
              <a:buNone/>
            </a:pPr>
            <a:endParaRPr lang="pl-PL" sz="2800" b="1" dirty="0"/>
          </a:p>
          <a:p>
            <a:pPr marL="0" indent="0">
              <a:buNone/>
            </a:pPr>
            <a:endParaRPr lang="pl-PL" sz="2800" dirty="0" smtClean="0"/>
          </a:p>
          <a:p>
            <a:endParaRPr lang="pl-PL" sz="28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675" y="260649"/>
            <a:ext cx="5962650" cy="309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3354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Analizując dalej: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b="1" dirty="0"/>
              <a:t>4 latek, który nie zna zasad, lub nie musiał się wcześniej do nich dostosować </a:t>
            </a:r>
            <a:r>
              <a:rPr lang="pl-PL" dirty="0"/>
              <a:t>– jest bardzo zagubiony, nie zna szablonu i schematu działania – bardzo ciężko mu uczyć się zasad w tym wieku – </a:t>
            </a:r>
            <a:r>
              <a:rPr lang="pl-PL" b="1" dirty="0"/>
              <a:t>pojawia się dodatkowy stres, bunt, krzyki –  nie rozumie po co </a:t>
            </a:r>
            <a:r>
              <a:rPr lang="pl-PL" b="1" dirty="0" smtClean="0"/>
              <a:t>one są.</a:t>
            </a:r>
            <a:endParaRPr lang="pl-PL" b="1" dirty="0"/>
          </a:p>
          <a:p>
            <a:pPr marL="0" indent="0">
              <a:buNone/>
            </a:pPr>
            <a:r>
              <a:rPr lang="pl-PL" b="1" dirty="0">
                <a:solidFill>
                  <a:srgbClr val="0070C0"/>
                </a:solidFill>
              </a:rPr>
              <a:t>Natomiast 4 latek, który miał wprowadzone i respektowane zasady </a:t>
            </a:r>
            <a:r>
              <a:rPr lang="pl-PL" dirty="0"/>
              <a:t>pomimo buntu </a:t>
            </a:r>
            <a:r>
              <a:rPr lang="pl-PL" b="1" dirty="0">
                <a:solidFill>
                  <a:srgbClr val="0070C0"/>
                </a:solidFill>
              </a:rPr>
              <a:t>łatwiej przechodzi do respektowania zasad, ponieważ je rozumie </a:t>
            </a:r>
            <a:r>
              <a:rPr lang="pl-PL" b="1" dirty="0" smtClean="0">
                <a:solidFill>
                  <a:srgbClr val="0070C0"/>
                </a:solidFill>
              </a:rPr>
              <a:t>i korzystał z nich wcześniej </a:t>
            </a:r>
            <a:r>
              <a:rPr lang="pl-PL" dirty="0" smtClean="0"/>
              <a:t>(czasami </a:t>
            </a:r>
            <a:r>
              <a:rPr lang="pl-PL" dirty="0"/>
              <a:t>wystarczy odwołanie do obrazka, lub ulubionego bohatera).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7034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264696"/>
          </a:xfrm>
        </p:spPr>
        <p:txBody>
          <a:bodyPr>
            <a:normAutofit/>
          </a:bodyPr>
          <a:lstStyle/>
          <a:p>
            <a:r>
              <a:rPr lang="pl-PL" sz="2400" b="1" dirty="0"/>
              <a:t>Co dają dzieciom zasady</a:t>
            </a:r>
            <a:r>
              <a:rPr lang="pl-PL" sz="2400" b="1" dirty="0" smtClean="0"/>
              <a:t>:</a:t>
            </a:r>
            <a:br>
              <a:rPr lang="pl-PL" sz="2400" b="1" dirty="0" smtClean="0"/>
            </a:br>
            <a:r>
              <a:rPr lang="pl-PL" sz="2400" b="1" dirty="0"/>
              <a:t/>
            </a:r>
            <a:br>
              <a:rPr lang="pl-PL" sz="2400" b="1" dirty="0"/>
            </a:br>
            <a:r>
              <a:rPr lang="pl-PL" sz="2400" dirty="0" smtClean="0">
                <a:solidFill>
                  <a:srgbClr val="FF0000"/>
                </a:solidFill>
              </a:rPr>
              <a:t>- </a:t>
            </a:r>
            <a:r>
              <a:rPr lang="pl-PL" sz="2400" b="1" dirty="0" smtClean="0">
                <a:solidFill>
                  <a:srgbClr val="FF0000"/>
                </a:solidFill>
              </a:rPr>
              <a:t>Zasady </a:t>
            </a:r>
            <a:r>
              <a:rPr lang="pl-PL" sz="2400" b="1" dirty="0">
                <a:solidFill>
                  <a:srgbClr val="FF0000"/>
                </a:solidFill>
              </a:rPr>
              <a:t>pomagają regulować zachowania dziecka, pomagają wytyczać cele i je realizować,</a:t>
            </a:r>
            <a:br>
              <a:rPr lang="pl-PL" sz="2400" b="1" dirty="0">
                <a:solidFill>
                  <a:srgbClr val="FF0000"/>
                </a:solidFill>
              </a:rPr>
            </a:br>
            <a:r>
              <a:rPr lang="pl-PL" sz="2400" dirty="0" smtClean="0">
                <a:solidFill>
                  <a:srgbClr val="FF0000"/>
                </a:solidFill>
              </a:rPr>
              <a:t>- </a:t>
            </a:r>
            <a:r>
              <a:rPr lang="pl-PL" sz="2400" b="1" dirty="0" smtClean="0">
                <a:solidFill>
                  <a:srgbClr val="00B050"/>
                </a:solidFill>
              </a:rPr>
              <a:t>Określają </a:t>
            </a:r>
            <a:r>
              <a:rPr lang="pl-PL" sz="2400" b="1" dirty="0">
                <a:solidFill>
                  <a:srgbClr val="00B050"/>
                </a:solidFill>
              </a:rPr>
              <a:t>formy oczekiwanych </a:t>
            </a:r>
            <a:r>
              <a:rPr lang="pl-PL" sz="2400" b="1" dirty="0" err="1">
                <a:solidFill>
                  <a:srgbClr val="00B050"/>
                </a:solidFill>
              </a:rPr>
              <a:t>zachowań</a:t>
            </a:r>
            <a:r>
              <a:rPr lang="pl-PL" sz="2400" b="1" dirty="0">
                <a:solidFill>
                  <a:srgbClr val="00B050"/>
                </a:solidFill>
              </a:rPr>
              <a:t> – dają kierunek do działania, dziecko wie kiedy i jak się zachować, </a:t>
            </a:r>
            <a:r>
              <a:rPr lang="pl-PL" sz="2400" b="1" dirty="0" smtClean="0">
                <a:solidFill>
                  <a:srgbClr val="00B050"/>
                </a:solidFill>
              </a:rPr>
              <a:t>jeżeli zasady </a:t>
            </a:r>
            <a:r>
              <a:rPr lang="pl-PL" sz="2400" b="1" dirty="0">
                <a:solidFill>
                  <a:srgbClr val="00B050"/>
                </a:solidFill>
              </a:rPr>
              <a:t>są niejasne i często się zmieniają – pojawiają się zachowania niepożądane,</a:t>
            </a:r>
            <a:br>
              <a:rPr lang="pl-PL" sz="2400" b="1" dirty="0">
                <a:solidFill>
                  <a:srgbClr val="00B050"/>
                </a:solidFill>
              </a:rPr>
            </a:br>
            <a:r>
              <a:rPr lang="pl-PL" sz="2400" dirty="0" smtClean="0">
                <a:solidFill>
                  <a:srgbClr val="002060"/>
                </a:solidFill>
              </a:rPr>
              <a:t>- </a:t>
            </a:r>
            <a:r>
              <a:rPr lang="pl-PL" sz="2400" b="1" dirty="0" smtClean="0">
                <a:solidFill>
                  <a:srgbClr val="002060"/>
                </a:solidFill>
              </a:rPr>
              <a:t>Określają </a:t>
            </a:r>
            <a:r>
              <a:rPr lang="pl-PL" sz="2400" b="1" dirty="0">
                <a:solidFill>
                  <a:srgbClr val="002060"/>
                </a:solidFill>
              </a:rPr>
              <a:t>stosunki między ludźmi – dziecko wie w jaki sposób odnaleźć się w danym środowisku (rówieśnicy, rodzice, szkoła, miejsce </a:t>
            </a:r>
            <a:r>
              <a:rPr lang="pl-PL" sz="2400" b="1" dirty="0" smtClean="0">
                <a:solidFill>
                  <a:srgbClr val="002060"/>
                </a:solidFill>
              </a:rPr>
              <a:t>publiczne),</a:t>
            </a:r>
            <a:r>
              <a:rPr lang="pl-PL" sz="2400" b="1" dirty="0"/>
              <a:t/>
            </a:r>
            <a:br>
              <a:rPr lang="pl-PL" sz="2400" b="1" dirty="0"/>
            </a:br>
            <a:endParaRPr lang="pl-PL" sz="24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987824" y="5445224"/>
            <a:ext cx="2194570" cy="1258111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5312532"/>
            <a:ext cx="2474640" cy="1545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2894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602634"/>
          </a:xfrm>
        </p:spPr>
        <p:txBody>
          <a:bodyPr>
            <a:normAutofit/>
          </a:bodyPr>
          <a:lstStyle/>
          <a:p>
            <a:pPr lvl="0"/>
            <a:r>
              <a:rPr lang="pl-PL" sz="2800" b="1" dirty="0" smtClean="0">
                <a:solidFill>
                  <a:srgbClr val="FF0000"/>
                </a:solidFill>
              </a:rPr>
              <a:t>- </a:t>
            </a:r>
            <a:r>
              <a:rPr lang="pl-PL" sz="2400" b="1" dirty="0" smtClean="0">
                <a:solidFill>
                  <a:srgbClr val="FF0000"/>
                </a:solidFill>
              </a:rPr>
              <a:t>Dają </a:t>
            </a:r>
            <a:r>
              <a:rPr lang="pl-PL" sz="2400" b="1" dirty="0">
                <a:solidFill>
                  <a:srgbClr val="FF0000"/>
                </a:solidFill>
              </a:rPr>
              <a:t>poczucie bezpieczeństwa – pozwalają prowadzić dziecko we właściwym kierunku, dzieci oczekują od rodziców jak radzić sobie w określonych sytuacjach, chcą czuć się bezpiecznie; gdy ulegamy dzieciom </a:t>
            </a:r>
            <a:r>
              <a:rPr lang="pl-PL" sz="2400" b="1" dirty="0" smtClean="0">
                <a:solidFill>
                  <a:srgbClr val="FF0000"/>
                </a:solidFill>
              </a:rPr>
              <a:t>w momencie krzyku, marudzenia </a:t>
            </a:r>
            <a:r>
              <a:rPr lang="pl-PL" sz="2400" b="1" dirty="0">
                <a:solidFill>
                  <a:srgbClr val="FF0000"/>
                </a:solidFill>
              </a:rPr>
              <a:t>– myślą one że są wszechmocne, ale niestety nie czują się </a:t>
            </a:r>
            <a:r>
              <a:rPr lang="pl-PL" sz="2400" b="1" dirty="0" smtClean="0">
                <a:solidFill>
                  <a:srgbClr val="FF0000"/>
                </a:solidFill>
              </a:rPr>
              <a:t>bezpieczne.</a:t>
            </a:r>
            <a:br>
              <a:rPr lang="pl-PL" sz="2400" b="1" dirty="0" smtClean="0">
                <a:solidFill>
                  <a:srgbClr val="FF0000"/>
                </a:solidFill>
              </a:rPr>
            </a:br>
            <a:r>
              <a:rPr lang="pl-PL" sz="2400" b="1" dirty="0">
                <a:solidFill>
                  <a:srgbClr val="FF0000"/>
                </a:solidFill>
              </a:rPr>
              <a:t/>
            </a:r>
            <a:br>
              <a:rPr lang="pl-PL" sz="2400" b="1" dirty="0">
                <a:solidFill>
                  <a:srgbClr val="FF0000"/>
                </a:solidFill>
              </a:rPr>
            </a:br>
            <a:r>
              <a:rPr lang="pl-PL" sz="2800" b="1" dirty="0">
                <a:solidFill>
                  <a:srgbClr val="00B050"/>
                </a:solidFill>
              </a:rPr>
              <a:t>Rodzic, który wytycza dziecku granice daje informację: </a:t>
            </a:r>
            <a:r>
              <a:rPr lang="pl-PL" sz="2800" b="1" dirty="0" smtClean="0">
                <a:solidFill>
                  <a:srgbClr val="00B050"/>
                </a:solidFill>
              </a:rPr>
              <a:t>„Jestem </a:t>
            </a:r>
            <a:r>
              <a:rPr lang="pl-PL" sz="2800" b="1" dirty="0">
                <a:solidFill>
                  <a:srgbClr val="00B050"/>
                </a:solidFill>
              </a:rPr>
              <a:t>silny i odpowiedzialny – zawsze możesz na mnie liczyć, nie zawiodę Cię”.</a:t>
            </a:r>
            <a:br>
              <a:rPr lang="pl-PL" sz="2800" b="1" dirty="0">
                <a:solidFill>
                  <a:srgbClr val="00B050"/>
                </a:solidFill>
              </a:rPr>
            </a:br>
            <a:endParaRPr lang="pl-PL" sz="2800" b="1" dirty="0">
              <a:solidFill>
                <a:srgbClr val="00B05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41366"/>
            <a:ext cx="2376264" cy="14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846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Co jest ważne w wyznaczaniu zasad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Autofit/>
          </a:bodyPr>
          <a:lstStyle/>
          <a:p>
            <a:pPr lvl="0"/>
            <a:r>
              <a:rPr lang="pl-PL" b="1" dirty="0">
                <a:solidFill>
                  <a:srgbClr val="0070C0"/>
                </a:solidFill>
              </a:rPr>
              <a:t>Muszą być krótkie i konkretne,</a:t>
            </a:r>
          </a:p>
          <a:p>
            <a:pPr lvl="0"/>
            <a:r>
              <a:rPr lang="pl-PL" b="1" dirty="0">
                <a:solidFill>
                  <a:srgbClr val="00B050"/>
                </a:solidFill>
              </a:rPr>
              <a:t>Najlepiej ustalić je z dzieckiem, lub wytłumaczyć dlaczego  należy ich przestrzegać,</a:t>
            </a:r>
          </a:p>
          <a:p>
            <a:pPr lvl="0"/>
            <a:r>
              <a:rPr lang="pl-PL" b="1" dirty="0" smtClean="0">
                <a:solidFill>
                  <a:srgbClr val="FF0000"/>
                </a:solidFill>
              </a:rPr>
              <a:t>zasad </a:t>
            </a:r>
            <a:r>
              <a:rPr lang="pl-PL" b="1" dirty="0">
                <a:solidFill>
                  <a:srgbClr val="FF0000"/>
                </a:solidFill>
              </a:rPr>
              <a:t>muszą przestrzegać wszyscy,</a:t>
            </a:r>
          </a:p>
          <a:p>
            <a:pPr lvl="0"/>
            <a:r>
              <a:rPr lang="pl-PL" dirty="0" smtClean="0"/>
              <a:t> </a:t>
            </a:r>
            <a:r>
              <a:rPr lang="pl-PL" b="1" dirty="0"/>
              <a:t>wszystkie osoby z najbliższego otoczenia dziecka muszą w ten sam sposób reagować na łamanie zasad, jeżeli ktoś ustąpi – u dzieci pojawią się zachowania trudne</a:t>
            </a:r>
            <a:r>
              <a:rPr lang="pl-PL" b="1" dirty="0" smtClean="0"/>
              <a:t>,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696101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5112567"/>
          </a:xfrm>
        </p:spPr>
        <p:txBody>
          <a:bodyPr>
            <a:normAutofit fontScale="90000"/>
          </a:bodyPr>
          <a:lstStyle/>
          <a:p>
            <a:pPr lvl="0"/>
            <a:r>
              <a:rPr lang="pl-PL" sz="3200" b="1" smtClean="0">
                <a:solidFill>
                  <a:srgbClr val="7030A0"/>
                </a:solidFill>
              </a:rPr>
              <a:t>- pamiętajmy</a:t>
            </a:r>
            <a:r>
              <a:rPr lang="pl-PL" sz="3200" b="1" dirty="0" smtClean="0">
                <a:solidFill>
                  <a:srgbClr val="7030A0"/>
                </a:solidFill>
              </a:rPr>
              <a:t>, że dziecko dopiero uczy się przestrzegania zasad – często tłumaczmy i naprowadzajmy na prawidłowe zachowania (nie obrazujemy negatywnych sytuacji),</a:t>
            </a:r>
            <a:r>
              <a:rPr lang="pl-PL" sz="3200" b="1" smtClean="0">
                <a:solidFill>
                  <a:srgbClr val="7030A0"/>
                </a:solidFill>
              </a:rPr>
              <a:t/>
            </a:r>
            <a:br>
              <a:rPr lang="pl-PL" sz="3200" b="1" smtClean="0">
                <a:solidFill>
                  <a:srgbClr val="7030A0"/>
                </a:solidFill>
              </a:rPr>
            </a:br>
            <a:r>
              <a:rPr lang="pl-PL" sz="3200" b="1" smtClean="0">
                <a:solidFill>
                  <a:srgbClr val="7030A0"/>
                </a:solidFill>
              </a:rPr>
              <a:t>-</a:t>
            </a:r>
            <a:r>
              <a:rPr lang="pl-PL" sz="3200" smtClean="0"/>
              <a:t> </a:t>
            </a:r>
            <a:r>
              <a:rPr lang="pl-PL" sz="3200" b="1" dirty="0" smtClean="0">
                <a:solidFill>
                  <a:srgbClr val="92D050"/>
                </a:solidFill>
              </a:rPr>
              <a:t>dziecko jest obserwatorem i najlepiej uczy się przez naśladownictwo osób dorosłych – dawajmy dobry przykład swoim zachowaniem,</a:t>
            </a:r>
            <a:br>
              <a:rPr lang="pl-PL" sz="3200" b="1" dirty="0" smtClean="0">
                <a:solidFill>
                  <a:srgbClr val="92D050"/>
                </a:solidFill>
              </a:rPr>
            </a:br>
            <a:r>
              <a:rPr lang="pl-PL" sz="3200" smtClean="0"/>
              <a:t> - </a:t>
            </a:r>
            <a:r>
              <a:rPr lang="pl-PL" sz="3200" b="1" smtClean="0">
                <a:solidFill>
                  <a:srgbClr val="0070C0"/>
                </a:solidFill>
              </a:rPr>
              <a:t>zachowajmy </a:t>
            </a:r>
            <a:r>
              <a:rPr lang="pl-PL" sz="3200" b="1" dirty="0" smtClean="0">
                <a:solidFill>
                  <a:srgbClr val="0070C0"/>
                </a:solidFill>
              </a:rPr>
              <a:t>spokój, zadbajmy o siebie korzystając z technik relaksacyjnych.</a:t>
            </a:r>
            <a:br>
              <a:rPr lang="pl-PL" sz="3200" b="1" dirty="0" smtClean="0">
                <a:solidFill>
                  <a:srgbClr val="0070C0"/>
                </a:solidFill>
              </a:rPr>
            </a:br>
            <a:r>
              <a:rPr lang="pl-PL" sz="2400" b="1" dirty="0" smtClean="0">
                <a:solidFill>
                  <a:srgbClr val="0070C0"/>
                </a:solidFill>
              </a:rPr>
              <a:t> </a:t>
            </a:r>
            <a:br>
              <a:rPr lang="pl-PL" sz="2400" b="1" dirty="0" smtClean="0">
                <a:solidFill>
                  <a:srgbClr val="0070C0"/>
                </a:solidFill>
              </a:rPr>
            </a:br>
            <a:endParaRPr lang="pl-PL" sz="24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707904" y="4869160"/>
            <a:ext cx="2339752" cy="1582696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69160"/>
            <a:ext cx="2267744" cy="158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746492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414</Words>
  <Application>Microsoft Office PowerPoint</Application>
  <PresentationFormat>Pokaz na ekranie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Zasady i normy są wszędzie</vt:lpstr>
      <vt:lpstr>Człowiek jako istota społeczna potrzebuje kontaktu z drugim człowiekiem – kontaktu, który umożliwia mu prawidłowy rozwój społeczny, emocjonalny i ogólnorozwojowy. </vt:lpstr>
      <vt:lpstr>Analizując rozwój społeczno – emocjonalny człowieka, musimy wiedzieć że już dziecko 3 letnie jest nastawione na współpracę, zawiera przyjaźnie, bawi się z rówieśnikami – potrafi podzielić się zabawką, wyrazić swoje zdanie, chętnie respektuje zasady i podporządkowuje się im. Warto ten czas poświęcić dziecku na omawianie zasad, czytanie książeczek i omawianie ilustracji dotyczących prawidłowego zachowania się w domu, przedszkolu, bibliotece, czy sklepie.  Powiem nawet, że jest to najlepszy czas.</vt:lpstr>
      <vt:lpstr>Prezentacja programu PowerPoint</vt:lpstr>
      <vt:lpstr>Prezentacja programu PowerPoint</vt:lpstr>
      <vt:lpstr>Co dają dzieciom zasady:  - Zasady pomagają regulować zachowania dziecka, pomagają wytyczać cele i je realizować, - Określają formy oczekiwanych zachowań – dają kierunek do działania, dziecko wie kiedy i jak się zachować, jeżeli zasady są niejasne i często się zmieniają – pojawiają się zachowania niepożądane, - Określają stosunki między ludźmi – dziecko wie w jaki sposób odnaleźć się w danym środowisku (rówieśnicy, rodzice, szkoła, miejsce publiczne), </vt:lpstr>
      <vt:lpstr>- Dają poczucie bezpieczeństwa – pozwalają prowadzić dziecko we właściwym kierunku, dzieci oczekują od rodziców jak radzić sobie w określonych sytuacjach, chcą czuć się bezpiecznie; gdy ulegamy dzieciom w momencie krzyku, marudzenia – myślą one że są wszechmocne, ale niestety nie czują się bezpieczne.  Rodzic, który wytycza dziecku granice daje informację: „Jestem silny i odpowiedzialny – zawsze możesz na mnie liczyć, nie zawiodę Cię”. </vt:lpstr>
      <vt:lpstr>Co jest ważne w wyznaczaniu zasad </vt:lpstr>
      <vt:lpstr>- pamiętajmy, że dziecko dopiero uczy się przestrzegania zasad – często tłumaczmy i naprowadzajmy na prawidłowe zachowania (nie obrazujemy negatywnych sytuacji), - dziecko jest obserwatorem i najlepiej uczy się przez naśladownictwo osób dorosłych – dawajmy dobry przykład swoim zachowaniem,  - zachowajmy spokój, zadbajmy o siebie korzystając z technik relaksacyjnych.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i normy są wszędzie</dc:title>
  <dc:creator>MagdaR</dc:creator>
  <cp:lastModifiedBy>MagdaR</cp:lastModifiedBy>
  <cp:revision>13</cp:revision>
  <dcterms:created xsi:type="dcterms:W3CDTF">2023-10-26T09:33:37Z</dcterms:created>
  <dcterms:modified xsi:type="dcterms:W3CDTF">2023-10-26T11:57:22Z</dcterms:modified>
</cp:coreProperties>
</file>