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Sniglet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ไอติม" panose="020B0604020202020204" charset="-3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 descr="Pastel Blue Leaf Branch Illustration"/>
          <p:cNvSpPr/>
          <p:nvPr/>
        </p:nvSpPr>
        <p:spPr>
          <a:xfrm rot="-10800000">
            <a:off x="13327997" y="-435576"/>
            <a:ext cx="4848524" cy="3748859"/>
          </a:xfrm>
          <a:custGeom>
            <a:avLst/>
            <a:gdLst/>
            <a:ahLst/>
            <a:cxnLst/>
            <a:rect l="l" t="t" r="r" b="b"/>
            <a:pathLst>
              <a:path w="4848524" h="3748859">
                <a:moveTo>
                  <a:pt x="0" y="0"/>
                </a:moveTo>
                <a:lnTo>
                  <a:pt x="4848524" y="0"/>
                </a:lnTo>
                <a:lnTo>
                  <a:pt x="4848524" y="3748859"/>
                </a:lnTo>
                <a:lnTo>
                  <a:pt x="0" y="37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Blue Leaves"/>
          <p:cNvSpPr/>
          <p:nvPr/>
        </p:nvSpPr>
        <p:spPr>
          <a:xfrm>
            <a:off x="4554769" y="8255233"/>
            <a:ext cx="1980929" cy="3394116"/>
          </a:xfrm>
          <a:custGeom>
            <a:avLst/>
            <a:gdLst/>
            <a:ahLst/>
            <a:cxnLst/>
            <a:rect l="l" t="t" r="r" b="b"/>
            <a:pathLst>
              <a:path w="1980929" h="3394116">
                <a:moveTo>
                  <a:pt x="0" y="0"/>
                </a:moveTo>
                <a:lnTo>
                  <a:pt x="1980930" y="0"/>
                </a:lnTo>
                <a:lnTo>
                  <a:pt x="1980930" y="3394115"/>
                </a:lnTo>
                <a:lnTo>
                  <a:pt x="0" y="33941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364694" y="381256"/>
            <a:ext cx="8367994" cy="8730782"/>
            <a:chOff x="0" y="0"/>
            <a:chExt cx="2830655" cy="29533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30655" cy="2953376"/>
            </a:xfrm>
            <a:custGeom>
              <a:avLst/>
              <a:gdLst/>
              <a:ahLst/>
              <a:cxnLst/>
              <a:rect l="l" t="t" r="r" b="b"/>
              <a:pathLst>
                <a:path w="2830655" h="2953376">
                  <a:moveTo>
                    <a:pt x="0" y="0"/>
                  </a:moveTo>
                  <a:lnTo>
                    <a:pt x="2830655" y="0"/>
                  </a:lnTo>
                  <a:lnTo>
                    <a:pt x="2830655" y="2953376"/>
                  </a:lnTo>
                  <a:lnTo>
                    <a:pt x="0" y="2953376"/>
                  </a:lnTo>
                  <a:close/>
                </a:path>
              </a:pathLst>
            </a:custGeom>
            <a:solidFill>
              <a:srgbClr val="F7F6F3">
                <a:alpha val="19608"/>
              </a:srgbClr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8755860" y="3170408"/>
            <a:ext cx="8294270" cy="4032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77"/>
              </a:lnSpc>
            </a:pPr>
            <a:r>
              <a:rPr lang="en-US" sz="7698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Oddychanie nosem </a:t>
            </a:r>
          </a:p>
          <a:p>
            <a:pPr algn="ctr">
              <a:lnSpc>
                <a:spcPts val="10777"/>
              </a:lnSpc>
            </a:pPr>
            <a:r>
              <a:rPr lang="en-US" sz="7698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vs. </a:t>
            </a:r>
          </a:p>
          <a:p>
            <a:pPr marL="0" lvl="0" indent="0" algn="ctr">
              <a:lnSpc>
                <a:spcPts val="10777"/>
              </a:lnSpc>
              <a:spcBef>
                <a:spcPct val="0"/>
              </a:spcBef>
            </a:pPr>
            <a:r>
              <a:rPr lang="en-US" sz="7698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oddychanie ustami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76006" y="778109"/>
            <a:ext cx="7166429" cy="7477123"/>
            <a:chOff x="0" y="0"/>
            <a:chExt cx="812800" cy="8480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48038"/>
            </a:xfrm>
            <a:custGeom>
              <a:avLst/>
              <a:gdLst/>
              <a:ahLst/>
              <a:cxnLst/>
              <a:rect l="l" t="t" r="r" b="b"/>
              <a:pathLst>
                <a:path w="812800" h="848038">
                  <a:moveTo>
                    <a:pt x="0" y="0"/>
                  </a:moveTo>
                  <a:lnTo>
                    <a:pt x="812800" y="0"/>
                  </a:lnTo>
                  <a:lnTo>
                    <a:pt x="812800" y="848038"/>
                  </a:lnTo>
                  <a:lnTo>
                    <a:pt x="0" y="848038"/>
                  </a:lnTo>
                  <a:close/>
                </a:path>
              </a:pathLst>
            </a:custGeom>
            <a:blipFill>
              <a:blip r:embed="rId7"/>
              <a:stretch>
                <a:fillRect l="-28447" r="-28447"/>
              </a:stretch>
            </a:blipFill>
          </p:spPr>
        </p:sp>
      </p:grpSp>
      <p:sp>
        <p:nvSpPr>
          <p:cNvPr id="10" name="Freeform 10" descr="Pastel Blue Leaf Branch Illustration"/>
          <p:cNvSpPr/>
          <p:nvPr/>
        </p:nvSpPr>
        <p:spPr>
          <a:xfrm>
            <a:off x="0" y="7348671"/>
            <a:ext cx="4939574" cy="3819258"/>
          </a:xfrm>
          <a:custGeom>
            <a:avLst/>
            <a:gdLst/>
            <a:ahLst/>
            <a:cxnLst/>
            <a:rect l="l" t="t" r="r" b="b"/>
            <a:pathLst>
              <a:path w="4939574" h="3819258">
                <a:moveTo>
                  <a:pt x="0" y="0"/>
                </a:moveTo>
                <a:lnTo>
                  <a:pt x="4939574" y="0"/>
                </a:lnTo>
                <a:lnTo>
                  <a:pt x="4939574" y="3819258"/>
                </a:lnTo>
                <a:lnTo>
                  <a:pt x="0" y="381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 descr="Pastel Blue Leaf Branch Illustration"/>
          <p:cNvSpPr/>
          <p:nvPr/>
        </p:nvSpPr>
        <p:spPr>
          <a:xfrm>
            <a:off x="-928510" y="8377371"/>
            <a:ext cx="4939574" cy="3819258"/>
          </a:xfrm>
          <a:custGeom>
            <a:avLst/>
            <a:gdLst/>
            <a:ahLst/>
            <a:cxnLst/>
            <a:rect l="l" t="t" r="r" b="b"/>
            <a:pathLst>
              <a:path w="4939574" h="3819258">
                <a:moveTo>
                  <a:pt x="0" y="0"/>
                </a:moveTo>
                <a:lnTo>
                  <a:pt x="4939574" y="0"/>
                </a:lnTo>
                <a:lnTo>
                  <a:pt x="4939574" y="3819258"/>
                </a:lnTo>
                <a:lnTo>
                  <a:pt x="0" y="381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Pastel Blue Leaf Branch Illustration"/>
          <p:cNvSpPr/>
          <p:nvPr/>
        </p:nvSpPr>
        <p:spPr>
          <a:xfrm rot="-10800000">
            <a:off x="13993708" y="-1675435"/>
            <a:ext cx="4848524" cy="3748859"/>
          </a:xfrm>
          <a:custGeom>
            <a:avLst/>
            <a:gdLst/>
            <a:ahLst/>
            <a:cxnLst/>
            <a:rect l="l" t="t" r="r" b="b"/>
            <a:pathLst>
              <a:path w="4848524" h="3748859">
                <a:moveTo>
                  <a:pt x="0" y="0"/>
                </a:moveTo>
                <a:lnTo>
                  <a:pt x="4848525" y="0"/>
                </a:lnTo>
                <a:lnTo>
                  <a:pt x="4848525" y="3748859"/>
                </a:lnTo>
                <a:lnTo>
                  <a:pt x="0" y="37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Blue Leaves"/>
          <p:cNvSpPr/>
          <p:nvPr/>
        </p:nvSpPr>
        <p:spPr>
          <a:xfrm>
            <a:off x="4652278" y="8377371"/>
            <a:ext cx="1980929" cy="3394116"/>
          </a:xfrm>
          <a:custGeom>
            <a:avLst/>
            <a:gdLst/>
            <a:ahLst/>
            <a:cxnLst/>
            <a:rect l="l" t="t" r="r" b="b"/>
            <a:pathLst>
              <a:path w="1980929" h="3394116">
                <a:moveTo>
                  <a:pt x="0" y="0"/>
                </a:moveTo>
                <a:lnTo>
                  <a:pt x="1980929" y="0"/>
                </a:lnTo>
                <a:lnTo>
                  <a:pt x="1980929" y="3394116"/>
                </a:lnTo>
                <a:lnTo>
                  <a:pt x="0" y="3394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633207" y="1708150"/>
            <a:ext cx="10946297" cy="676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J</a:t>
            </a:r>
            <a:r>
              <a:rPr lang="en-US" sz="5499" strike="noStrike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eśli zauważysz u swojego dziecka oddychanie ustami- reaguj! </a:t>
            </a:r>
          </a:p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endParaRPr lang="en-US" sz="5499" strike="noStrike">
              <a:solidFill>
                <a:srgbClr val="2F3954"/>
              </a:solidFill>
              <a:latin typeface="ไอติม"/>
              <a:ea typeface="ไอติม"/>
              <a:cs typeface="ไอติม"/>
              <a:sym typeface="ไอติม"/>
            </a:endParaRPr>
          </a:p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5499" strike="noStrike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Skontaktuj się ze specjalistą!</a:t>
            </a:r>
          </a:p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endParaRPr lang="en-US" sz="5499" strike="noStrike">
              <a:solidFill>
                <a:srgbClr val="2F3954"/>
              </a:solidFill>
              <a:latin typeface="ไอติม"/>
              <a:ea typeface="ไอติม"/>
              <a:cs typeface="ไอติม"/>
              <a:sym typeface="ไอติม"/>
            </a:endParaRPr>
          </a:p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5499" strike="noStrike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Czasami może być potrzebna konsultacja z różnymi lekarzami!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159204" y="-169694"/>
            <a:ext cx="6106886" cy="10740118"/>
            <a:chOff x="0" y="0"/>
            <a:chExt cx="2065786" cy="36330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65786" cy="3633077"/>
            </a:xfrm>
            <a:custGeom>
              <a:avLst/>
              <a:gdLst/>
              <a:ahLst/>
              <a:cxnLst/>
              <a:rect l="l" t="t" r="r" b="b"/>
              <a:pathLst>
                <a:path w="2065786" h="3633077">
                  <a:moveTo>
                    <a:pt x="0" y="0"/>
                  </a:moveTo>
                  <a:lnTo>
                    <a:pt x="2065786" y="0"/>
                  </a:lnTo>
                  <a:lnTo>
                    <a:pt x="2065786" y="3633077"/>
                  </a:lnTo>
                  <a:lnTo>
                    <a:pt x="0" y="3633077"/>
                  </a:lnTo>
                  <a:close/>
                </a:path>
              </a:pathLst>
            </a:custGeom>
            <a:solidFill>
              <a:srgbClr val="6B85A0">
                <a:alpha val="19608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34569" y="3114284"/>
            <a:ext cx="4919340" cy="358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Bądź świadomy</a:t>
            </a:r>
          </a:p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endParaRPr lang="en-US" sz="5499">
              <a:solidFill>
                <a:srgbClr val="2F3954"/>
              </a:solidFill>
              <a:latin typeface="ไอติม"/>
              <a:ea typeface="ไอติม"/>
              <a:cs typeface="ไอติม"/>
              <a:sym typeface="ไอติม"/>
            </a:endParaRPr>
          </a:p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Reaguj</a:t>
            </a:r>
          </a:p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endParaRPr lang="en-US" sz="5499">
              <a:solidFill>
                <a:srgbClr val="2F3954"/>
              </a:solidFill>
              <a:latin typeface="ไอติม"/>
              <a:ea typeface="ไอติม"/>
              <a:cs typeface="ไอติม"/>
              <a:sym typeface="ไอติม"/>
            </a:endParaRPr>
          </a:p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Działaj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 descr="Pastel Blue Leaf Branch Illustration"/>
          <p:cNvSpPr/>
          <p:nvPr/>
        </p:nvSpPr>
        <p:spPr>
          <a:xfrm rot="-10800000">
            <a:off x="13140510" y="0"/>
            <a:ext cx="4848524" cy="3748859"/>
          </a:xfrm>
          <a:custGeom>
            <a:avLst/>
            <a:gdLst/>
            <a:ahLst/>
            <a:cxnLst/>
            <a:rect l="l" t="t" r="r" b="b"/>
            <a:pathLst>
              <a:path w="4848524" h="3748859">
                <a:moveTo>
                  <a:pt x="0" y="0"/>
                </a:moveTo>
                <a:lnTo>
                  <a:pt x="4848524" y="0"/>
                </a:lnTo>
                <a:lnTo>
                  <a:pt x="4848524" y="3748859"/>
                </a:lnTo>
                <a:lnTo>
                  <a:pt x="0" y="37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Blue Leaves"/>
          <p:cNvSpPr/>
          <p:nvPr/>
        </p:nvSpPr>
        <p:spPr>
          <a:xfrm>
            <a:off x="5042311" y="8426125"/>
            <a:ext cx="1980929" cy="3394116"/>
          </a:xfrm>
          <a:custGeom>
            <a:avLst/>
            <a:gdLst/>
            <a:ahLst/>
            <a:cxnLst/>
            <a:rect l="l" t="t" r="r" b="b"/>
            <a:pathLst>
              <a:path w="1980929" h="3394116">
                <a:moveTo>
                  <a:pt x="0" y="0"/>
                </a:moveTo>
                <a:lnTo>
                  <a:pt x="1980930" y="0"/>
                </a:lnTo>
                <a:lnTo>
                  <a:pt x="1980930" y="3394116"/>
                </a:lnTo>
                <a:lnTo>
                  <a:pt x="0" y="3394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Pastel Blue Leaf Branch Illustration"/>
          <p:cNvSpPr/>
          <p:nvPr/>
        </p:nvSpPr>
        <p:spPr>
          <a:xfrm>
            <a:off x="344129" y="6719729"/>
            <a:ext cx="4939574" cy="3819258"/>
          </a:xfrm>
          <a:custGeom>
            <a:avLst/>
            <a:gdLst/>
            <a:ahLst/>
            <a:cxnLst/>
            <a:rect l="l" t="t" r="r" b="b"/>
            <a:pathLst>
              <a:path w="4939574" h="3819258">
                <a:moveTo>
                  <a:pt x="0" y="0"/>
                </a:moveTo>
                <a:lnTo>
                  <a:pt x="4939574" y="0"/>
                </a:lnTo>
                <a:lnTo>
                  <a:pt x="4939574" y="3819258"/>
                </a:lnTo>
                <a:lnTo>
                  <a:pt x="0" y="381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71525" y="3424238"/>
            <a:ext cx="16744950" cy="3141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40"/>
              </a:lnSpc>
              <a:spcBef>
                <a:spcPct val="0"/>
              </a:spcBef>
            </a:pPr>
            <a:r>
              <a:rPr lang="en-US" sz="7100" u="none" dirty="0" err="1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Dziękuję</a:t>
            </a:r>
            <a:r>
              <a:rPr lang="en-US" sz="7100" u="none" dirty="0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7100" u="none" dirty="0" err="1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za</a:t>
            </a:r>
            <a:r>
              <a:rPr lang="en-US" sz="7100" u="none" dirty="0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7100" u="none" dirty="0" err="1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uwagę</a:t>
            </a:r>
            <a:endParaRPr lang="en-US" sz="7100" u="none" dirty="0">
              <a:solidFill>
                <a:srgbClr val="2F3954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>
              <a:lnSpc>
                <a:spcPts val="9940"/>
              </a:lnSpc>
              <a:spcBef>
                <a:spcPct val="0"/>
              </a:spcBef>
            </a:pPr>
            <a:endParaRPr lang="en-US" sz="7100" u="none" dirty="0">
              <a:solidFill>
                <a:srgbClr val="2F3954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r>
              <a:rPr lang="en-US" sz="3500" u="none" dirty="0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                                                                                                         </a:t>
            </a:r>
            <a:r>
              <a:rPr lang="en-US" sz="3500" u="none" dirty="0" smtClean="0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3500" u="none" dirty="0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Aleksandra Mika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 descr="Pastel Blue Leaf Branch Illustration"/>
          <p:cNvSpPr/>
          <p:nvPr/>
        </p:nvSpPr>
        <p:spPr>
          <a:xfrm>
            <a:off x="0" y="7158516"/>
            <a:ext cx="4939574" cy="3819258"/>
          </a:xfrm>
          <a:custGeom>
            <a:avLst/>
            <a:gdLst/>
            <a:ahLst/>
            <a:cxnLst/>
            <a:rect l="l" t="t" r="r" b="b"/>
            <a:pathLst>
              <a:path w="4939574" h="3819258">
                <a:moveTo>
                  <a:pt x="0" y="0"/>
                </a:moveTo>
                <a:lnTo>
                  <a:pt x="4939574" y="0"/>
                </a:lnTo>
                <a:lnTo>
                  <a:pt x="4939574" y="3819258"/>
                </a:lnTo>
                <a:lnTo>
                  <a:pt x="0" y="381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Pastel Blue Leaf Branch Illustration"/>
          <p:cNvSpPr/>
          <p:nvPr/>
        </p:nvSpPr>
        <p:spPr>
          <a:xfrm rot="-10800000">
            <a:off x="13993708" y="-1675435"/>
            <a:ext cx="4848524" cy="3748859"/>
          </a:xfrm>
          <a:custGeom>
            <a:avLst/>
            <a:gdLst/>
            <a:ahLst/>
            <a:cxnLst/>
            <a:rect l="l" t="t" r="r" b="b"/>
            <a:pathLst>
              <a:path w="4848524" h="3748859">
                <a:moveTo>
                  <a:pt x="0" y="0"/>
                </a:moveTo>
                <a:lnTo>
                  <a:pt x="4848525" y="0"/>
                </a:lnTo>
                <a:lnTo>
                  <a:pt x="4848525" y="3748859"/>
                </a:lnTo>
                <a:lnTo>
                  <a:pt x="0" y="37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Blue Leaves"/>
          <p:cNvSpPr/>
          <p:nvPr/>
        </p:nvSpPr>
        <p:spPr>
          <a:xfrm>
            <a:off x="4652278" y="8377371"/>
            <a:ext cx="1980929" cy="3394116"/>
          </a:xfrm>
          <a:custGeom>
            <a:avLst/>
            <a:gdLst/>
            <a:ahLst/>
            <a:cxnLst/>
            <a:rect l="l" t="t" r="r" b="b"/>
            <a:pathLst>
              <a:path w="1980929" h="3394116">
                <a:moveTo>
                  <a:pt x="0" y="0"/>
                </a:moveTo>
                <a:lnTo>
                  <a:pt x="1980929" y="0"/>
                </a:lnTo>
                <a:lnTo>
                  <a:pt x="1980929" y="3394116"/>
                </a:lnTo>
                <a:lnTo>
                  <a:pt x="0" y="3394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085306" y="1654932"/>
            <a:ext cx="13610879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20"/>
              </a:lnSpc>
            </a:pPr>
            <a:r>
              <a:rPr lang="en-US" sz="7100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Prawidłowe oddychanie</a:t>
            </a:r>
          </a:p>
        </p:txBody>
      </p:sp>
      <p:sp>
        <p:nvSpPr>
          <p:cNvPr id="7" name="AutoShape 7"/>
          <p:cNvSpPr/>
          <p:nvPr/>
        </p:nvSpPr>
        <p:spPr>
          <a:xfrm>
            <a:off x="1460392" y="1028700"/>
            <a:ext cx="15367217" cy="0"/>
          </a:xfrm>
          <a:prstGeom prst="line">
            <a:avLst/>
          </a:prstGeom>
          <a:ln w="28575" cap="rnd">
            <a:solidFill>
              <a:srgbClr val="223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541277" y="2541927"/>
            <a:ext cx="15367217" cy="5011949"/>
            <a:chOff x="0" y="0"/>
            <a:chExt cx="20489622" cy="6682599"/>
          </a:xfrm>
        </p:grpSpPr>
        <p:sp>
          <p:nvSpPr>
            <p:cNvPr id="9" name="TextBox 9"/>
            <p:cNvSpPr txBox="1"/>
            <p:nvPr/>
          </p:nvSpPr>
          <p:spPr>
            <a:xfrm>
              <a:off x="0" y="653128"/>
              <a:ext cx="20489622" cy="5312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49"/>
                </a:lnSpc>
              </a:pPr>
              <a:r>
                <a:rPr lang="en-US" sz="3499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Człowiek rodzi się z umiejętnością oddychania. Wdech i wydech wykonywane są automatycznie, a kontrolą tego procesu zajmuje się ośrodek oddechowy położony w rdzeniu przedłużonym, który łączy rdzeń kręgowy z mostem (należącym do pnia mózgu). </a:t>
              </a:r>
            </a:p>
            <a:p>
              <a:pPr marL="0" lvl="0" indent="0" algn="ctr">
                <a:lnSpc>
                  <a:spcPts val="4549"/>
                </a:lnSpc>
              </a:pPr>
              <a:r>
                <a:rPr lang="en-US" sz="3499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Wraz z oddechem dostarczamy organizmowi niezbędny do funkcjonowania tlen.  </a:t>
              </a:r>
            </a:p>
            <a:p>
              <a:pPr marL="0" lvl="0" indent="0" algn="ctr">
                <a:lnSpc>
                  <a:spcPts val="4549"/>
                </a:lnSpc>
              </a:pPr>
              <a:r>
                <a:rPr lang="en-US" sz="3499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Tlen i składniki odżywcze drogą naczyń krwionośnych rozprowadzane są po całym organizmie, aby odżywić tkanki i zapewnić im prawidłowe funkcjonowanie.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19050"/>
              <a:ext cx="20489622" cy="0"/>
            </a:xfrm>
            <a:prstGeom prst="line">
              <a:avLst/>
            </a:prstGeom>
            <a:ln w="38100" cap="rnd">
              <a:solidFill>
                <a:srgbClr val="223D5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6663549"/>
              <a:ext cx="20489622" cy="0"/>
            </a:xfrm>
            <a:prstGeom prst="line">
              <a:avLst/>
            </a:prstGeom>
            <a:ln w="38100" cap="rnd">
              <a:solidFill>
                <a:srgbClr val="223D55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 descr="Pastel Blue Leaf Branch Illustration"/>
          <p:cNvSpPr/>
          <p:nvPr/>
        </p:nvSpPr>
        <p:spPr>
          <a:xfrm>
            <a:off x="0" y="7348671"/>
            <a:ext cx="4939574" cy="3819258"/>
          </a:xfrm>
          <a:custGeom>
            <a:avLst/>
            <a:gdLst/>
            <a:ahLst/>
            <a:cxnLst/>
            <a:rect l="l" t="t" r="r" b="b"/>
            <a:pathLst>
              <a:path w="4939574" h="3819258">
                <a:moveTo>
                  <a:pt x="0" y="0"/>
                </a:moveTo>
                <a:lnTo>
                  <a:pt x="4939574" y="0"/>
                </a:lnTo>
                <a:lnTo>
                  <a:pt x="4939574" y="3819258"/>
                </a:lnTo>
                <a:lnTo>
                  <a:pt x="0" y="381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Pastel Blue Leaf Branch Illustration"/>
          <p:cNvSpPr/>
          <p:nvPr/>
        </p:nvSpPr>
        <p:spPr>
          <a:xfrm rot="-10800000">
            <a:off x="13993708" y="-1675435"/>
            <a:ext cx="4848524" cy="3748859"/>
          </a:xfrm>
          <a:custGeom>
            <a:avLst/>
            <a:gdLst/>
            <a:ahLst/>
            <a:cxnLst/>
            <a:rect l="l" t="t" r="r" b="b"/>
            <a:pathLst>
              <a:path w="4848524" h="3748859">
                <a:moveTo>
                  <a:pt x="0" y="0"/>
                </a:moveTo>
                <a:lnTo>
                  <a:pt x="4848525" y="0"/>
                </a:lnTo>
                <a:lnTo>
                  <a:pt x="4848525" y="3748859"/>
                </a:lnTo>
                <a:lnTo>
                  <a:pt x="0" y="37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Blue Leaves"/>
          <p:cNvSpPr/>
          <p:nvPr/>
        </p:nvSpPr>
        <p:spPr>
          <a:xfrm>
            <a:off x="4652278" y="8377371"/>
            <a:ext cx="1980929" cy="3394116"/>
          </a:xfrm>
          <a:custGeom>
            <a:avLst/>
            <a:gdLst/>
            <a:ahLst/>
            <a:cxnLst/>
            <a:rect l="l" t="t" r="r" b="b"/>
            <a:pathLst>
              <a:path w="1980929" h="3394116">
                <a:moveTo>
                  <a:pt x="0" y="0"/>
                </a:moveTo>
                <a:lnTo>
                  <a:pt x="1980929" y="0"/>
                </a:lnTo>
                <a:lnTo>
                  <a:pt x="1980929" y="3394116"/>
                </a:lnTo>
                <a:lnTo>
                  <a:pt x="0" y="3394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085306" y="1654932"/>
            <a:ext cx="13610879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20"/>
              </a:lnSpc>
            </a:pPr>
            <a:r>
              <a:rPr lang="en-US" sz="7100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Prawidłowe oddychanie</a:t>
            </a:r>
          </a:p>
        </p:txBody>
      </p:sp>
      <p:sp>
        <p:nvSpPr>
          <p:cNvPr id="7" name="AutoShape 7"/>
          <p:cNvSpPr/>
          <p:nvPr/>
        </p:nvSpPr>
        <p:spPr>
          <a:xfrm>
            <a:off x="1460392" y="1028700"/>
            <a:ext cx="15367217" cy="0"/>
          </a:xfrm>
          <a:prstGeom prst="line">
            <a:avLst/>
          </a:prstGeom>
          <a:ln w="28575" cap="rnd">
            <a:solidFill>
              <a:srgbClr val="223D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541277" y="3113427"/>
            <a:ext cx="15367217" cy="4440449"/>
            <a:chOff x="0" y="0"/>
            <a:chExt cx="20489622" cy="5920599"/>
          </a:xfrm>
        </p:grpSpPr>
        <p:sp>
          <p:nvSpPr>
            <p:cNvPr id="9" name="TextBox 9"/>
            <p:cNvSpPr txBox="1"/>
            <p:nvPr/>
          </p:nvSpPr>
          <p:spPr>
            <a:xfrm>
              <a:off x="0" y="653128"/>
              <a:ext cx="20489622" cy="455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49"/>
                </a:lnSpc>
              </a:pPr>
              <a:r>
                <a:rPr lang="en-US" sz="3499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Prawidłowe oddychanie powinno być głębokie, wolne, równomierne </a:t>
              </a:r>
            </a:p>
            <a:p>
              <a:pPr algn="ctr">
                <a:lnSpc>
                  <a:spcPts val="4549"/>
                </a:lnSpc>
              </a:pPr>
              <a:r>
                <a:rPr lang="en-US" sz="3499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i przez nos. Wdech i wydech powinny być spokojne, a powietrze powinno docierać do końcowych partii płuc. </a:t>
              </a:r>
            </a:p>
            <a:p>
              <a:pPr algn="ctr">
                <a:lnSpc>
                  <a:spcPts val="4549"/>
                </a:lnSpc>
              </a:pPr>
              <a:r>
                <a:rPr lang="en-US" sz="3499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Dodatkowo, w prawidłowym oddychaniu biorą udział mięśnie klatki piersiowej      i przepona, przy czym podczas wdechu unosi się górna część brzucha.</a:t>
              </a:r>
            </a:p>
            <a:p>
              <a:pPr marL="0" lvl="0" indent="0" algn="ctr">
                <a:lnSpc>
                  <a:spcPts val="4549"/>
                </a:lnSpc>
              </a:pPr>
              <a:endParaRPr lang="en-US" sz="3499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19050"/>
              <a:ext cx="20489622" cy="0"/>
            </a:xfrm>
            <a:prstGeom prst="line">
              <a:avLst/>
            </a:prstGeom>
            <a:ln w="38100" cap="rnd">
              <a:solidFill>
                <a:srgbClr val="223D55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5901549"/>
              <a:ext cx="20489622" cy="0"/>
            </a:xfrm>
            <a:prstGeom prst="line">
              <a:avLst/>
            </a:prstGeom>
            <a:ln w="38100" cap="rnd">
              <a:solidFill>
                <a:srgbClr val="223D55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 descr="Pastel Blue Leaf Branch Illustration"/>
          <p:cNvSpPr/>
          <p:nvPr/>
        </p:nvSpPr>
        <p:spPr>
          <a:xfrm>
            <a:off x="0" y="7036631"/>
            <a:ext cx="4939574" cy="3819258"/>
          </a:xfrm>
          <a:custGeom>
            <a:avLst/>
            <a:gdLst/>
            <a:ahLst/>
            <a:cxnLst/>
            <a:rect l="l" t="t" r="r" b="b"/>
            <a:pathLst>
              <a:path w="4939574" h="3819258">
                <a:moveTo>
                  <a:pt x="0" y="0"/>
                </a:moveTo>
                <a:lnTo>
                  <a:pt x="4939574" y="0"/>
                </a:lnTo>
                <a:lnTo>
                  <a:pt x="4939574" y="3819258"/>
                </a:lnTo>
                <a:lnTo>
                  <a:pt x="0" y="381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Pastel Blue Leaf Branch Illustration"/>
          <p:cNvSpPr/>
          <p:nvPr/>
        </p:nvSpPr>
        <p:spPr>
          <a:xfrm rot="-10800000">
            <a:off x="13164887" y="-464363"/>
            <a:ext cx="4848524" cy="3748859"/>
          </a:xfrm>
          <a:custGeom>
            <a:avLst/>
            <a:gdLst/>
            <a:ahLst/>
            <a:cxnLst/>
            <a:rect l="l" t="t" r="r" b="b"/>
            <a:pathLst>
              <a:path w="4848524" h="3748859">
                <a:moveTo>
                  <a:pt x="0" y="0"/>
                </a:moveTo>
                <a:lnTo>
                  <a:pt x="4848524" y="0"/>
                </a:lnTo>
                <a:lnTo>
                  <a:pt x="4848524" y="3748859"/>
                </a:lnTo>
                <a:lnTo>
                  <a:pt x="0" y="37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Blue Leaves"/>
          <p:cNvSpPr/>
          <p:nvPr/>
        </p:nvSpPr>
        <p:spPr>
          <a:xfrm>
            <a:off x="4652278" y="8377371"/>
            <a:ext cx="1980929" cy="3394116"/>
          </a:xfrm>
          <a:custGeom>
            <a:avLst/>
            <a:gdLst/>
            <a:ahLst/>
            <a:cxnLst/>
            <a:rect l="l" t="t" r="r" b="b"/>
            <a:pathLst>
              <a:path w="1980929" h="3394116">
                <a:moveTo>
                  <a:pt x="0" y="0"/>
                </a:moveTo>
                <a:lnTo>
                  <a:pt x="1980929" y="0"/>
                </a:lnTo>
                <a:lnTo>
                  <a:pt x="1980929" y="3394116"/>
                </a:lnTo>
                <a:lnTo>
                  <a:pt x="0" y="3394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639672" y="3284496"/>
            <a:ext cx="5778298" cy="4237419"/>
          </a:xfrm>
          <a:custGeom>
            <a:avLst/>
            <a:gdLst/>
            <a:ahLst/>
            <a:cxnLst/>
            <a:rect l="l" t="t" r="r" b="b"/>
            <a:pathLst>
              <a:path w="5778298" h="4237419">
                <a:moveTo>
                  <a:pt x="0" y="0"/>
                </a:moveTo>
                <a:lnTo>
                  <a:pt x="5778298" y="0"/>
                </a:lnTo>
                <a:lnTo>
                  <a:pt x="5778298" y="4237419"/>
                </a:lnTo>
                <a:lnTo>
                  <a:pt x="0" y="42374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1028700" y="1579310"/>
            <a:ext cx="15789202" cy="0"/>
          </a:xfrm>
          <a:prstGeom prst="line">
            <a:avLst/>
          </a:prstGeom>
          <a:ln w="9525" cap="rnd">
            <a:solidFill>
              <a:srgbClr val="2F39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541277" y="2645721"/>
            <a:ext cx="8915833" cy="3636351"/>
            <a:chOff x="0" y="0"/>
            <a:chExt cx="11887777" cy="4848468"/>
          </a:xfrm>
        </p:grpSpPr>
        <p:sp>
          <p:nvSpPr>
            <p:cNvPr id="9" name="TextBox 9"/>
            <p:cNvSpPr txBox="1"/>
            <p:nvPr/>
          </p:nvSpPr>
          <p:spPr>
            <a:xfrm>
              <a:off x="0" y="57150"/>
              <a:ext cx="11887777" cy="1384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881"/>
                </a:lnSpc>
              </a:pPr>
              <a:r>
                <a:rPr lang="en-US" sz="7100">
                  <a:solidFill>
                    <a:srgbClr val="2F3954"/>
                  </a:solidFill>
                  <a:latin typeface="Sniglet"/>
                  <a:ea typeface="Sniglet"/>
                  <a:cs typeface="Sniglet"/>
                  <a:sym typeface="Sniglet"/>
                </a:rPr>
                <a:t>Oddychanie nosem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21634"/>
              <a:ext cx="11887777" cy="3026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549"/>
                </a:lnSpc>
              </a:pPr>
              <a:r>
                <a:rPr lang="en-US" sz="3499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Usta delikatnie domknięte</a:t>
              </a:r>
            </a:p>
            <a:p>
              <a:pPr marL="0" lvl="0" indent="0" algn="ctr">
                <a:lnSpc>
                  <a:spcPts val="4549"/>
                </a:lnSpc>
              </a:pPr>
              <a:r>
                <a:rPr lang="en-US" sz="3499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Buzia rozluźniona</a:t>
              </a:r>
            </a:p>
            <a:p>
              <a:pPr marL="0" lvl="0" indent="0" algn="ctr">
                <a:lnSpc>
                  <a:spcPts val="4549"/>
                </a:lnSpc>
              </a:pPr>
              <a:r>
                <a:rPr lang="en-US" sz="3499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Nos oddycha</a:t>
              </a:r>
            </a:p>
            <a:p>
              <a:pPr marL="0" lvl="0" indent="0" algn="ctr">
                <a:lnSpc>
                  <a:spcPts val="4549"/>
                </a:lnSpc>
              </a:pPr>
              <a:r>
                <a:rPr lang="en-US" sz="3499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Oddech jest cichy i swobodny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 descr="Pastel Blue Leaf Branch Illustration"/>
          <p:cNvSpPr/>
          <p:nvPr/>
        </p:nvSpPr>
        <p:spPr>
          <a:xfrm>
            <a:off x="-576446" y="7348671"/>
            <a:ext cx="4939574" cy="3819258"/>
          </a:xfrm>
          <a:custGeom>
            <a:avLst/>
            <a:gdLst/>
            <a:ahLst/>
            <a:cxnLst/>
            <a:rect l="l" t="t" r="r" b="b"/>
            <a:pathLst>
              <a:path w="4939574" h="3819258">
                <a:moveTo>
                  <a:pt x="0" y="0"/>
                </a:moveTo>
                <a:lnTo>
                  <a:pt x="4939574" y="0"/>
                </a:lnTo>
                <a:lnTo>
                  <a:pt x="4939574" y="3819258"/>
                </a:lnTo>
                <a:lnTo>
                  <a:pt x="0" y="381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Pastel Blue Leaf Branch Illustration"/>
          <p:cNvSpPr/>
          <p:nvPr/>
        </p:nvSpPr>
        <p:spPr>
          <a:xfrm rot="-10800000">
            <a:off x="13993708" y="-1675435"/>
            <a:ext cx="4848524" cy="3748859"/>
          </a:xfrm>
          <a:custGeom>
            <a:avLst/>
            <a:gdLst/>
            <a:ahLst/>
            <a:cxnLst/>
            <a:rect l="l" t="t" r="r" b="b"/>
            <a:pathLst>
              <a:path w="4848524" h="3748859">
                <a:moveTo>
                  <a:pt x="0" y="0"/>
                </a:moveTo>
                <a:lnTo>
                  <a:pt x="4848525" y="0"/>
                </a:lnTo>
                <a:lnTo>
                  <a:pt x="4848525" y="3748859"/>
                </a:lnTo>
                <a:lnTo>
                  <a:pt x="0" y="37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Blue Leaves"/>
          <p:cNvSpPr/>
          <p:nvPr/>
        </p:nvSpPr>
        <p:spPr>
          <a:xfrm>
            <a:off x="4652278" y="8377371"/>
            <a:ext cx="1980929" cy="3394116"/>
          </a:xfrm>
          <a:custGeom>
            <a:avLst/>
            <a:gdLst/>
            <a:ahLst/>
            <a:cxnLst/>
            <a:rect l="l" t="t" r="r" b="b"/>
            <a:pathLst>
              <a:path w="1980929" h="3394116">
                <a:moveTo>
                  <a:pt x="0" y="0"/>
                </a:moveTo>
                <a:lnTo>
                  <a:pt x="1980929" y="0"/>
                </a:lnTo>
                <a:lnTo>
                  <a:pt x="1980929" y="3394116"/>
                </a:lnTo>
                <a:lnTo>
                  <a:pt x="0" y="3394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93341" y="1444875"/>
            <a:ext cx="14501319" cy="1946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40"/>
              </a:lnSpc>
            </a:pPr>
            <a:r>
              <a:rPr lang="en-US" sz="7181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Dlaczego prawidłowe oddychanie jest takie ważne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14914" y="3948810"/>
            <a:ext cx="12935748" cy="370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00"/>
              </a:lnSpc>
            </a:pPr>
            <a:r>
              <a:rPr lang="en-US" sz="350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Odpowiednia ilość tlenu powoduje, że wzrasta poziom ogólnej energii – na płaszczyźnie fizycznej, intelektualnej oraz psychicznej. </a:t>
            </a:r>
          </a:p>
          <a:p>
            <a:pPr marL="0" lvl="0" indent="0" algn="ctr">
              <a:lnSpc>
                <a:spcPts val="4900"/>
              </a:lnSpc>
            </a:pPr>
            <a:r>
              <a:rPr lang="en-US" sz="350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Utrzymywanie wysokiej sprawności oddechowej usprawnia pracę układu odpornościowego, wspomaga oczyszczanie organizmu ze zbytecznych substancji i toksyn, poprawia metabolizm, oraz działa uspokajająco  i redukuje działanie czynników stresowych.</a:t>
            </a:r>
          </a:p>
        </p:txBody>
      </p:sp>
      <p:sp>
        <p:nvSpPr>
          <p:cNvPr id="8" name="AutoShape 8"/>
          <p:cNvSpPr/>
          <p:nvPr/>
        </p:nvSpPr>
        <p:spPr>
          <a:xfrm>
            <a:off x="1893341" y="3410483"/>
            <a:ext cx="14501319" cy="0"/>
          </a:xfrm>
          <a:prstGeom prst="line">
            <a:avLst/>
          </a:prstGeom>
          <a:ln w="38100" cap="flat">
            <a:solidFill>
              <a:srgbClr val="3A546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 descr="Pastel Blue Leaf Branch Illustration"/>
          <p:cNvSpPr/>
          <p:nvPr/>
        </p:nvSpPr>
        <p:spPr>
          <a:xfrm rot="-10800000">
            <a:off x="13993708" y="-1675435"/>
            <a:ext cx="4848524" cy="3748859"/>
          </a:xfrm>
          <a:custGeom>
            <a:avLst/>
            <a:gdLst/>
            <a:ahLst/>
            <a:cxnLst/>
            <a:rect l="l" t="t" r="r" b="b"/>
            <a:pathLst>
              <a:path w="4848524" h="3748859">
                <a:moveTo>
                  <a:pt x="0" y="0"/>
                </a:moveTo>
                <a:lnTo>
                  <a:pt x="4848525" y="0"/>
                </a:lnTo>
                <a:lnTo>
                  <a:pt x="4848525" y="3748859"/>
                </a:lnTo>
                <a:lnTo>
                  <a:pt x="0" y="37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Blue Leaves"/>
          <p:cNvSpPr/>
          <p:nvPr/>
        </p:nvSpPr>
        <p:spPr>
          <a:xfrm>
            <a:off x="4652278" y="8377371"/>
            <a:ext cx="1980929" cy="3394116"/>
          </a:xfrm>
          <a:custGeom>
            <a:avLst/>
            <a:gdLst/>
            <a:ahLst/>
            <a:cxnLst/>
            <a:rect l="l" t="t" r="r" b="b"/>
            <a:pathLst>
              <a:path w="1980929" h="3394116">
                <a:moveTo>
                  <a:pt x="0" y="0"/>
                </a:moveTo>
                <a:lnTo>
                  <a:pt x="1980929" y="0"/>
                </a:lnTo>
                <a:lnTo>
                  <a:pt x="1980929" y="3394116"/>
                </a:lnTo>
                <a:lnTo>
                  <a:pt x="0" y="3394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541277" y="1028700"/>
            <a:ext cx="5729702" cy="7058441"/>
            <a:chOff x="0" y="0"/>
            <a:chExt cx="812800" cy="10012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001291"/>
            </a:xfrm>
            <a:custGeom>
              <a:avLst/>
              <a:gdLst/>
              <a:ahLst/>
              <a:cxnLst/>
              <a:rect l="l" t="t" r="r" b="b"/>
              <a:pathLst>
                <a:path w="812800" h="1001291">
                  <a:moveTo>
                    <a:pt x="0" y="0"/>
                  </a:moveTo>
                  <a:lnTo>
                    <a:pt x="812800" y="0"/>
                  </a:lnTo>
                  <a:lnTo>
                    <a:pt x="812800" y="1001291"/>
                  </a:lnTo>
                  <a:lnTo>
                    <a:pt x="0" y="1001291"/>
                  </a:lnTo>
                  <a:close/>
                </a:path>
              </a:pathLst>
            </a:custGeom>
            <a:blipFill>
              <a:blip r:embed="rId7"/>
              <a:stretch>
                <a:fillRect l="-42331" r="-42331"/>
              </a:stretch>
            </a:blipFill>
          </p:spPr>
        </p:sp>
      </p:grpSp>
      <p:sp>
        <p:nvSpPr>
          <p:cNvPr id="7" name="Freeform 7" descr="Pastel Blue Leaf Branch Illustration"/>
          <p:cNvSpPr/>
          <p:nvPr/>
        </p:nvSpPr>
        <p:spPr>
          <a:xfrm>
            <a:off x="-533446" y="7694812"/>
            <a:ext cx="4939574" cy="3819258"/>
          </a:xfrm>
          <a:custGeom>
            <a:avLst/>
            <a:gdLst/>
            <a:ahLst/>
            <a:cxnLst/>
            <a:rect l="l" t="t" r="r" b="b"/>
            <a:pathLst>
              <a:path w="4939574" h="3819258">
                <a:moveTo>
                  <a:pt x="0" y="0"/>
                </a:moveTo>
                <a:lnTo>
                  <a:pt x="4939574" y="0"/>
                </a:lnTo>
                <a:lnTo>
                  <a:pt x="4939574" y="3819259"/>
                </a:lnTo>
                <a:lnTo>
                  <a:pt x="0" y="38192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7688033" y="1389639"/>
            <a:ext cx="9928135" cy="7507723"/>
            <a:chOff x="0" y="0"/>
            <a:chExt cx="13237513" cy="10010297"/>
          </a:xfrm>
        </p:grpSpPr>
        <p:sp>
          <p:nvSpPr>
            <p:cNvPr id="9" name="TextBox 9"/>
            <p:cNvSpPr txBox="1"/>
            <p:nvPr/>
          </p:nvSpPr>
          <p:spPr>
            <a:xfrm>
              <a:off x="191433" y="0"/>
              <a:ext cx="12263702" cy="297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827"/>
                </a:lnSpc>
              </a:pPr>
              <a:r>
                <a:rPr lang="en-US" sz="7356">
                  <a:solidFill>
                    <a:srgbClr val="2F3954"/>
                  </a:solidFill>
                  <a:latin typeface="Sniglet"/>
                  <a:ea typeface="Sniglet"/>
                  <a:cs typeface="Sniglet"/>
                  <a:sym typeface="Sniglet"/>
                </a:rPr>
                <a:t>Oddychanie nosem                   - zalety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91433" y="4697464"/>
              <a:ext cx="12263702" cy="5312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 algn="l">
                <a:lnSpc>
                  <a:spcPts val="4550"/>
                </a:lnSpc>
                <a:buFont typeface="Arial"/>
                <a:buChar char="•"/>
              </a:pPr>
              <a:r>
                <a:rPr lang="en-US" sz="350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filtruje i oczyszcza powietrze</a:t>
              </a:r>
            </a:p>
            <a:p>
              <a:pPr marL="755651" lvl="1" indent="-377825" algn="l">
                <a:lnSpc>
                  <a:spcPts val="4550"/>
                </a:lnSpc>
                <a:buFont typeface="Arial"/>
                <a:buChar char="•"/>
              </a:pPr>
              <a:r>
                <a:rPr lang="en-US" sz="350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wspomaga odporność organizmu</a:t>
              </a:r>
            </a:p>
            <a:p>
              <a:pPr marL="755651" lvl="1" indent="-377825" algn="l">
                <a:lnSpc>
                  <a:spcPts val="4550"/>
                </a:lnSpc>
                <a:buFont typeface="Arial"/>
                <a:buChar char="•"/>
              </a:pPr>
              <a:r>
                <a:rPr lang="en-US" sz="350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wspiera prawidłowe połykanie</a:t>
              </a:r>
            </a:p>
            <a:p>
              <a:pPr marL="755651" lvl="1" indent="-377825" algn="l">
                <a:lnSpc>
                  <a:spcPts val="4550"/>
                </a:lnSpc>
                <a:buFont typeface="Arial"/>
                <a:buChar char="•"/>
              </a:pPr>
              <a:r>
                <a:rPr lang="en-US" sz="350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wpływa pozytywnie na postawę ciała, rozwój twarzoczaszki, podniebienia twardego</a:t>
              </a:r>
            </a:p>
            <a:p>
              <a:pPr marL="755651" lvl="1" indent="-377825" algn="l">
                <a:lnSpc>
                  <a:spcPts val="4550"/>
                </a:lnSpc>
                <a:buFont typeface="Arial"/>
                <a:buChar char="•"/>
              </a:pPr>
              <a:r>
                <a:rPr lang="en-US" sz="350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poprawia percepcję i pamięć</a:t>
              </a:r>
            </a:p>
            <a:p>
              <a:pPr marL="755651" lvl="1" indent="-377825" algn="l">
                <a:lnSpc>
                  <a:spcPts val="4550"/>
                </a:lnSpc>
                <a:buFont typeface="Arial"/>
                <a:buChar char="•"/>
              </a:pPr>
              <a:r>
                <a:rPr lang="en-US" sz="350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pomaga w regulowaniu napięć i emocji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4218353"/>
              <a:ext cx="13237513" cy="0"/>
            </a:xfrm>
            <a:prstGeom prst="line">
              <a:avLst/>
            </a:prstGeom>
            <a:ln w="139700" cap="flat">
              <a:solidFill>
                <a:srgbClr val="2F3954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 descr="Pastel Blue Leaf Branch Illustration"/>
          <p:cNvSpPr/>
          <p:nvPr/>
        </p:nvSpPr>
        <p:spPr>
          <a:xfrm>
            <a:off x="8537211" y="7743567"/>
            <a:ext cx="4939574" cy="3819258"/>
          </a:xfrm>
          <a:custGeom>
            <a:avLst/>
            <a:gdLst/>
            <a:ahLst/>
            <a:cxnLst/>
            <a:rect l="l" t="t" r="r" b="b"/>
            <a:pathLst>
              <a:path w="4939574" h="3819258">
                <a:moveTo>
                  <a:pt x="0" y="0"/>
                </a:moveTo>
                <a:lnTo>
                  <a:pt x="4939574" y="0"/>
                </a:lnTo>
                <a:lnTo>
                  <a:pt x="4939574" y="3819258"/>
                </a:lnTo>
                <a:lnTo>
                  <a:pt x="0" y="381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Pastel Blue Leaf Branch Illustration"/>
          <p:cNvSpPr/>
          <p:nvPr/>
        </p:nvSpPr>
        <p:spPr>
          <a:xfrm rot="-10800000">
            <a:off x="13993708" y="-1675435"/>
            <a:ext cx="4848524" cy="3748859"/>
          </a:xfrm>
          <a:custGeom>
            <a:avLst/>
            <a:gdLst/>
            <a:ahLst/>
            <a:cxnLst/>
            <a:rect l="l" t="t" r="r" b="b"/>
            <a:pathLst>
              <a:path w="4848524" h="3748859">
                <a:moveTo>
                  <a:pt x="0" y="0"/>
                </a:moveTo>
                <a:lnTo>
                  <a:pt x="4848525" y="0"/>
                </a:lnTo>
                <a:lnTo>
                  <a:pt x="4848525" y="3748859"/>
                </a:lnTo>
                <a:lnTo>
                  <a:pt x="0" y="37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Blue Leaves"/>
          <p:cNvSpPr/>
          <p:nvPr/>
        </p:nvSpPr>
        <p:spPr>
          <a:xfrm>
            <a:off x="13476785" y="8328617"/>
            <a:ext cx="1980929" cy="3394116"/>
          </a:xfrm>
          <a:custGeom>
            <a:avLst/>
            <a:gdLst/>
            <a:ahLst/>
            <a:cxnLst/>
            <a:rect l="l" t="t" r="r" b="b"/>
            <a:pathLst>
              <a:path w="1980929" h="3394116">
                <a:moveTo>
                  <a:pt x="0" y="0"/>
                </a:moveTo>
                <a:lnTo>
                  <a:pt x="1980930" y="0"/>
                </a:lnTo>
                <a:lnTo>
                  <a:pt x="1980930" y="3394116"/>
                </a:lnTo>
                <a:lnTo>
                  <a:pt x="0" y="3394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280831" y="556270"/>
            <a:ext cx="8022194" cy="151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22"/>
              </a:lnSpc>
            </a:pPr>
            <a:r>
              <a:rPr lang="en-US" sz="5640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Przykładowe ćwiczenia oddechowe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7997" y="2278888"/>
            <a:ext cx="16986871" cy="7178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0119" lvl="1" indent="-340060" algn="l">
              <a:lnSpc>
                <a:spcPts val="4410"/>
              </a:lnSpc>
              <a:buFont typeface="Arial"/>
              <a:buChar char="•"/>
            </a:pPr>
            <a:r>
              <a:rPr lang="en-US" sz="315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Wąchanie kwiatów – dzieci powoli wciągają powietrze nosem i równie powoli wydychają, czynność powtarzają kilkakrotnie</a:t>
            </a:r>
          </a:p>
          <a:p>
            <a:pPr marL="680119" lvl="1" indent="-340060" algn="l">
              <a:lnSpc>
                <a:spcPts val="4410"/>
              </a:lnSpc>
              <a:buFont typeface="Arial"/>
              <a:buChar char="•"/>
            </a:pPr>
            <a:r>
              <a:rPr lang="en-US" sz="315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Chłodzenie zupy- ręce złożone na kształt głębokiego talerza, dzieci wciągają powietrze nosem, a wydmuchują ustami jak najdłużej</a:t>
            </a:r>
          </a:p>
          <a:p>
            <a:pPr marL="680119" lvl="1" indent="-340060" algn="l">
              <a:lnSpc>
                <a:spcPts val="4410"/>
              </a:lnSpc>
              <a:buFont typeface="Arial"/>
              <a:buChar char="•"/>
            </a:pPr>
            <a:r>
              <a:rPr lang="en-US" sz="315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Mecz ping – ponga – dzieci siedzące po przeciwnych stronach stolika mają za zadanie dmuchać na piłeczkę tak aby nie spadła ze stolika </a:t>
            </a:r>
          </a:p>
          <a:p>
            <a:pPr marL="0" lvl="0" indent="0" algn="l">
              <a:lnSpc>
                <a:spcPts val="4410"/>
              </a:lnSpc>
            </a:pPr>
            <a:r>
              <a:rPr lang="en-US" sz="315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Ćwiczenia kształtujące równomierną fazę wydechową:</a:t>
            </a:r>
          </a:p>
          <a:p>
            <a:pPr marL="680119" lvl="1" indent="-340060" algn="l">
              <a:lnSpc>
                <a:spcPts val="4410"/>
              </a:lnSpc>
              <a:buFont typeface="Arial"/>
              <a:buChar char="•"/>
            </a:pPr>
            <a:r>
              <a:rPr lang="en-US" sz="315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„Wiartaczki” – dmuchanie na wiatraczek, tak by kręcił się jak najdłużej </a:t>
            </a:r>
          </a:p>
          <a:p>
            <a:pPr marL="680119" lvl="1" indent="-340060" algn="l">
              <a:lnSpc>
                <a:spcPts val="4410"/>
              </a:lnSpc>
              <a:buFont typeface="Arial"/>
              <a:buChar char="•"/>
            </a:pPr>
            <a:r>
              <a:rPr lang="en-US" sz="315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„Puszczanie baniek mydlanych”</a:t>
            </a:r>
          </a:p>
          <a:p>
            <a:pPr marL="680119" lvl="1" indent="-340060" algn="l">
              <a:lnSpc>
                <a:spcPts val="4410"/>
              </a:lnSpc>
              <a:buFont typeface="Arial"/>
              <a:buChar char="•"/>
            </a:pPr>
            <a:r>
              <a:rPr lang="en-US" sz="315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„Dmuchanie na zawieszone na nitkach piórka, kolorowe wstążki, paski bibuły</a:t>
            </a:r>
          </a:p>
          <a:p>
            <a:pPr marL="0" lvl="0" indent="0" algn="l">
              <a:lnSpc>
                <a:spcPts val="4410"/>
              </a:lnSpc>
            </a:pPr>
            <a:r>
              <a:rPr lang="en-US" sz="315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Ćwiczenia oddechowe połączone z mówieniem:</a:t>
            </a:r>
          </a:p>
          <a:p>
            <a:pPr marL="680119" lvl="1" indent="-340060" algn="l">
              <a:lnSpc>
                <a:spcPts val="4410"/>
              </a:lnSpc>
              <a:buFont typeface="Arial"/>
              <a:buChar char="•"/>
            </a:pPr>
            <a:r>
              <a:rPr lang="en-US" sz="315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powtarzanie zdań na jednym wydechu</a:t>
            </a:r>
          </a:p>
          <a:p>
            <a:pPr marL="680119" lvl="1" indent="-340060" algn="l">
              <a:lnSpc>
                <a:spcPts val="4410"/>
              </a:lnSpc>
              <a:buFont typeface="Arial"/>
              <a:buChar char="•"/>
            </a:pPr>
            <a:r>
              <a:rPr lang="en-US" sz="315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 liczenie na jednym wydechu</a:t>
            </a:r>
          </a:p>
        </p:txBody>
      </p:sp>
      <p:sp>
        <p:nvSpPr>
          <p:cNvPr id="8" name="AutoShape 8"/>
          <p:cNvSpPr/>
          <p:nvPr/>
        </p:nvSpPr>
        <p:spPr>
          <a:xfrm>
            <a:off x="2221952" y="2092474"/>
            <a:ext cx="13844095" cy="0"/>
          </a:xfrm>
          <a:prstGeom prst="line">
            <a:avLst/>
          </a:prstGeom>
          <a:ln w="38100" cap="flat">
            <a:solidFill>
              <a:srgbClr val="2F3954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 descr="Pastel Blue Leaf Branch Illustration"/>
          <p:cNvSpPr/>
          <p:nvPr/>
        </p:nvSpPr>
        <p:spPr>
          <a:xfrm>
            <a:off x="2696418" y="7734300"/>
            <a:ext cx="4939574" cy="3819258"/>
          </a:xfrm>
          <a:custGeom>
            <a:avLst/>
            <a:gdLst/>
            <a:ahLst/>
            <a:cxnLst/>
            <a:rect l="l" t="t" r="r" b="b"/>
            <a:pathLst>
              <a:path w="4939574" h="3819258">
                <a:moveTo>
                  <a:pt x="0" y="0"/>
                </a:moveTo>
                <a:lnTo>
                  <a:pt x="4939574" y="0"/>
                </a:lnTo>
                <a:lnTo>
                  <a:pt x="4939574" y="3819258"/>
                </a:lnTo>
                <a:lnTo>
                  <a:pt x="0" y="381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Pastel Blue Leaf Branch Illustration"/>
          <p:cNvSpPr/>
          <p:nvPr/>
        </p:nvSpPr>
        <p:spPr>
          <a:xfrm rot="-10800000">
            <a:off x="13993708" y="-1675435"/>
            <a:ext cx="4848524" cy="3748859"/>
          </a:xfrm>
          <a:custGeom>
            <a:avLst/>
            <a:gdLst/>
            <a:ahLst/>
            <a:cxnLst/>
            <a:rect l="l" t="t" r="r" b="b"/>
            <a:pathLst>
              <a:path w="4848524" h="3748859">
                <a:moveTo>
                  <a:pt x="0" y="0"/>
                </a:moveTo>
                <a:lnTo>
                  <a:pt x="4848525" y="0"/>
                </a:lnTo>
                <a:lnTo>
                  <a:pt x="4848525" y="3748859"/>
                </a:lnTo>
                <a:lnTo>
                  <a:pt x="0" y="37488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Blue Leaves"/>
          <p:cNvSpPr/>
          <p:nvPr/>
        </p:nvSpPr>
        <p:spPr>
          <a:xfrm>
            <a:off x="7794530" y="7588689"/>
            <a:ext cx="1980929" cy="3394116"/>
          </a:xfrm>
          <a:custGeom>
            <a:avLst/>
            <a:gdLst/>
            <a:ahLst/>
            <a:cxnLst/>
            <a:rect l="l" t="t" r="r" b="b"/>
            <a:pathLst>
              <a:path w="1980929" h="3394116">
                <a:moveTo>
                  <a:pt x="0" y="0"/>
                </a:moveTo>
                <a:lnTo>
                  <a:pt x="1980929" y="0"/>
                </a:lnTo>
                <a:lnTo>
                  <a:pt x="1980929" y="3394116"/>
                </a:lnTo>
                <a:lnTo>
                  <a:pt x="0" y="3394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rot="628038">
            <a:off x="12564793" y="-1386196"/>
            <a:ext cx="2729333" cy="13687572"/>
          </a:xfrm>
          <a:prstGeom prst="rect">
            <a:avLst/>
          </a:prstGeom>
          <a:solidFill>
            <a:srgbClr val="2F3954"/>
          </a:solidFill>
        </p:spPr>
      </p:sp>
      <p:grpSp>
        <p:nvGrpSpPr>
          <p:cNvPr id="7" name="Group 7"/>
          <p:cNvGrpSpPr/>
          <p:nvPr/>
        </p:nvGrpSpPr>
        <p:grpSpPr>
          <a:xfrm>
            <a:off x="11131462" y="2073424"/>
            <a:ext cx="5595995" cy="5884920"/>
            <a:chOff x="0" y="0"/>
            <a:chExt cx="812800" cy="8547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54765"/>
            </a:xfrm>
            <a:custGeom>
              <a:avLst/>
              <a:gdLst/>
              <a:ahLst/>
              <a:cxnLst/>
              <a:rect l="l" t="t" r="r" b="b"/>
              <a:pathLst>
                <a:path w="812800" h="854765">
                  <a:moveTo>
                    <a:pt x="0" y="0"/>
                  </a:moveTo>
                  <a:lnTo>
                    <a:pt x="812800" y="0"/>
                  </a:lnTo>
                  <a:lnTo>
                    <a:pt x="812800" y="854765"/>
                  </a:lnTo>
                  <a:lnTo>
                    <a:pt x="0" y="854765"/>
                  </a:lnTo>
                  <a:close/>
                </a:path>
              </a:pathLst>
            </a:custGeom>
            <a:blipFill>
              <a:blip r:embed="rId7"/>
              <a:stretch>
                <a:fillRect l="-6029" r="-6029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589135" y="198995"/>
            <a:ext cx="10107216" cy="8517420"/>
            <a:chOff x="0" y="0"/>
            <a:chExt cx="13476288" cy="11356560"/>
          </a:xfrm>
        </p:grpSpPr>
        <p:sp>
          <p:nvSpPr>
            <p:cNvPr id="10" name="TextBox 10"/>
            <p:cNvSpPr txBox="1"/>
            <p:nvPr/>
          </p:nvSpPr>
          <p:spPr>
            <a:xfrm>
              <a:off x="1145" y="-47625"/>
              <a:ext cx="13475143" cy="1184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280"/>
                </a:lnSpc>
              </a:pPr>
              <a:r>
                <a:rPr lang="en-US" sz="5600">
                  <a:solidFill>
                    <a:srgbClr val="2F3954"/>
                  </a:solidFill>
                  <a:latin typeface="Sniglet"/>
                  <a:ea typeface="Sniglet"/>
                  <a:cs typeface="Sniglet"/>
                  <a:sym typeface="Sniglet"/>
                </a:rPr>
                <a:t>Oddychanie ustami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992552"/>
              <a:ext cx="13459183" cy="8364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 algn="l">
                <a:lnSpc>
                  <a:spcPts val="5600"/>
                </a:lnSpc>
                <a:buFont typeface="Arial"/>
                <a:buChar char="•"/>
              </a:pP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infekcje</a:t>
              </a:r>
              <a:r>
                <a:rPr lang="en-US" sz="3500" dirty="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 </a:t>
              </a: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górnych</a:t>
              </a:r>
              <a:r>
                <a:rPr lang="en-US" sz="3500" dirty="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 </a:t>
              </a: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dróg</a:t>
              </a:r>
              <a:r>
                <a:rPr lang="en-US" sz="3500" dirty="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 </a:t>
              </a: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oddechowych</a:t>
              </a:r>
              <a:endParaRPr lang="en-US" sz="3500" dirty="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endParaRPr>
            </a:p>
            <a:p>
              <a:pPr marL="755651" lvl="1" indent="-377825" algn="l">
                <a:lnSpc>
                  <a:spcPts val="5600"/>
                </a:lnSpc>
                <a:buFont typeface="Arial"/>
                <a:buChar char="•"/>
              </a:pP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alergie</a:t>
              </a:r>
              <a:endParaRPr lang="en-US" sz="3500" dirty="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endParaRPr>
            </a:p>
            <a:p>
              <a:pPr marL="755651" lvl="1" indent="-377825" algn="l">
                <a:lnSpc>
                  <a:spcPts val="5600"/>
                </a:lnSpc>
                <a:buFont typeface="Arial"/>
                <a:buChar char="•"/>
              </a:pP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przerost</a:t>
              </a:r>
              <a:r>
                <a:rPr lang="en-US" sz="3500" dirty="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 </a:t>
              </a: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migdałków</a:t>
              </a:r>
              <a:endParaRPr lang="en-US" sz="3500" dirty="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endParaRPr>
            </a:p>
            <a:p>
              <a:pPr marL="755651" lvl="1" indent="-377825" algn="l">
                <a:lnSpc>
                  <a:spcPts val="5600"/>
                </a:lnSpc>
                <a:buFont typeface="Arial"/>
                <a:buChar char="•"/>
              </a:pP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wady</a:t>
              </a:r>
              <a:r>
                <a:rPr lang="en-US" sz="3500" dirty="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 </a:t>
              </a: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anatomiczne</a:t>
              </a:r>
              <a:r>
                <a:rPr lang="en-US" sz="3500" dirty="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 (</a:t>
              </a: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nieprawidłowości</a:t>
              </a:r>
              <a:r>
                <a:rPr lang="en-US" sz="3500" dirty="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 w </a:t>
              </a: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budowie</a:t>
              </a:r>
              <a:r>
                <a:rPr lang="en-US" sz="3500" dirty="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 </a:t>
              </a: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nosa</a:t>
              </a:r>
              <a:r>
                <a:rPr lang="en-US" sz="3500" dirty="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)</a:t>
              </a:r>
            </a:p>
            <a:p>
              <a:pPr marL="755651" lvl="1" indent="-377825" algn="l">
                <a:lnSpc>
                  <a:spcPts val="5600"/>
                </a:lnSpc>
                <a:buFont typeface="Arial"/>
                <a:buChar char="•"/>
              </a:pP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niskie</a:t>
              </a:r>
              <a:r>
                <a:rPr lang="en-US" sz="3500" dirty="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 </a:t>
              </a: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napięcie</a:t>
              </a:r>
              <a:r>
                <a:rPr lang="en-US" sz="3500" dirty="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 </a:t>
              </a: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mięśniowe</a:t>
              </a:r>
              <a:r>
                <a:rPr lang="en-US" sz="3500" dirty="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 </a:t>
              </a: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twarzy</a:t>
              </a:r>
              <a:endParaRPr lang="en-US" sz="3500" dirty="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endParaRPr>
            </a:p>
            <a:p>
              <a:pPr marL="755651" lvl="1" indent="-377825" algn="l">
                <a:lnSpc>
                  <a:spcPts val="5600"/>
                </a:lnSpc>
                <a:buFont typeface="Arial"/>
                <a:buChar char="•"/>
              </a:pP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nawykowe</a:t>
              </a:r>
              <a:r>
                <a:rPr lang="en-US" sz="3500" dirty="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 </a:t>
              </a: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oddychanie</a:t>
              </a:r>
              <a:r>
                <a:rPr lang="en-US" sz="3500" dirty="0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 </a:t>
              </a: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ustami</a:t>
              </a:r>
              <a:endParaRPr lang="en-US" sz="3500" dirty="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endParaRPr>
            </a:p>
            <a:p>
              <a:pPr marL="755651" lvl="1" indent="-377825" algn="l">
                <a:lnSpc>
                  <a:spcPts val="5600"/>
                </a:lnSpc>
                <a:buFont typeface="Arial"/>
                <a:buChar char="•"/>
              </a:pP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otyłość</a:t>
              </a:r>
              <a:endParaRPr lang="en-US" sz="3500" dirty="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endParaRPr>
            </a:p>
            <a:p>
              <a:pPr marL="755651" lvl="1" indent="-377825" algn="l">
                <a:lnSpc>
                  <a:spcPts val="5600"/>
                </a:lnSpc>
                <a:buFont typeface="Arial"/>
                <a:buChar char="•"/>
              </a:pPr>
              <a:r>
                <a:rPr lang="en-US" sz="3500" dirty="0" err="1">
                  <a:solidFill>
                    <a:srgbClr val="2F3954"/>
                  </a:solidFill>
                  <a:latin typeface="ไอติม"/>
                  <a:ea typeface="ไอติม"/>
                  <a:cs typeface="ไอติม"/>
                  <a:sym typeface="ไอติม"/>
                </a:rPr>
                <a:t>leki</a:t>
              </a:r>
              <a:endParaRPr lang="en-US" sz="3500" dirty="0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45" y="1617186"/>
              <a:ext cx="13458038" cy="773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00"/>
                </a:lnSpc>
              </a:pPr>
              <a:r>
                <a:rPr lang="en-US" sz="3500">
                  <a:solidFill>
                    <a:srgbClr val="000000"/>
                  </a:solidFill>
                  <a:latin typeface="Sniglet"/>
                  <a:ea typeface="Sniglet"/>
                  <a:cs typeface="Sniglet"/>
                  <a:sym typeface="Sniglet"/>
                </a:rPr>
                <a:t>Przyczyny: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Freeform 3" descr="Pastel Blue Leaf Branch Illustration"/>
          <p:cNvSpPr/>
          <p:nvPr/>
        </p:nvSpPr>
        <p:spPr>
          <a:xfrm>
            <a:off x="-928510" y="8377371"/>
            <a:ext cx="4939574" cy="3819258"/>
          </a:xfrm>
          <a:custGeom>
            <a:avLst/>
            <a:gdLst/>
            <a:ahLst/>
            <a:cxnLst/>
            <a:rect l="l" t="t" r="r" b="b"/>
            <a:pathLst>
              <a:path w="4939574" h="3819258">
                <a:moveTo>
                  <a:pt x="0" y="0"/>
                </a:moveTo>
                <a:lnTo>
                  <a:pt x="4939574" y="0"/>
                </a:lnTo>
                <a:lnTo>
                  <a:pt x="4939574" y="3819258"/>
                </a:lnTo>
                <a:lnTo>
                  <a:pt x="0" y="38192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 descr="Pastel Blue Leaf Branch Illustration"/>
          <p:cNvSpPr/>
          <p:nvPr/>
        </p:nvSpPr>
        <p:spPr>
          <a:xfrm rot="-10800000">
            <a:off x="13238018" y="-845730"/>
            <a:ext cx="4848524" cy="3748859"/>
          </a:xfrm>
          <a:custGeom>
            <a:avLst/>
            <a:gdLst/>
            <a:ahLst/>
            <a:cxnLst/>
            <a:rect l="l" t="t" r="r" b="b"/>
            <a:pathLst>
              <a:path w="4848524" h="3748859">
                <a:moveTo>
                  <a:pt x="0" y="0"/>
                </a:moveTo>
                <a:lnTo>
                  <a:pt x="4848525" y="0"/>
                </a:lnTo>
                <a:lnTo>
                  <a:pt x="4848525" y="3748860"/>
                </a:lnTo>
                <a:lnTo>
                  <a:pt x="0" y="3748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 descr="Blue Leaves"/>
          <p:cNvSpPr/>
          <p:nvPr/>
        </p:nvSpPr>
        <p:spPr>
          <a:xfrm>
            <a:off x="4506015" y="7377910"/>
            <a:ext cx="1980929" cy="3394116"/>
          </a:xfrm>
          <a:custGeom>
            <a:avLst/>
            <a:gdLst/>
            <a:ahLst/>
            <a:cxnLst/>
            <a:rect l="l" t="t" r="r" b="b"/>
            <a:pathLst>
              <a:path w="1980929" h="3394116">
                <a:moveTo>
                  <a:pt x="0" y="0"/>
                </a:moveTo>
                <a:lnTo>
                  <a:pt x="1980930" y="0"/>
                </a:lnTo>
                <a:lnTo>
                  <a:pt x="1980930" y="3394116"/>
                </a:lnTo>
                <a:lnTo>
                  <a:pt x="0" y="3394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023241" y="2286921"/>
            <a:ext cx="10490118" cy="5636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6335" lvl="1" indent="-383168" algn="l">
              <a:lnSpc>
                <a:spcPts val="4969"/>
              </a:lnSpc>
              <a:buFont typeface="Arial"/>
              <a:buChar char="•"/>
            </a:pPr>
            <a:r>
              <a:rPr lang="en-US" sz="3549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odwodnienie</a:t>
            </a:r>
          </a:p>
          <a:p>
            <a:pPr marL="766335" lvl="1" indent="-383168" algn="l">
              <a:lnSpc>
                <a:spcPts val="4969"/>
              </a:lnSpc>
              <a:buFont typeface="Arial"/>
              <a:buChar char="•"/>
            </a:pPr>
            <a:r>
              <a:rPr lang="en-US" sz="3549" strike="noStrike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trudności z koncentracją i pamięcią</a:t>
            </a:r>
          </a:p>
          <a:p>
            <a:pPr marL="766335" lvl="1" indent="-383168" algn="l">
              <a:lnSpc>
                <a:spcPts val="4969"/>
              </a:lnSpc>
              <a:buFont typeface="Arial"/>
              <a:buChar char="•"/>
            </a:pPr>
            <a:r>
              <a:rPr lang="en-US" sz="3549" strike="noStrike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częste infekcje</a:t>
            </a:r>
          </a:p>
          <a:p>
            <a:pPr marL="766335" lvl="1" indent="-383168" algn="l">
              <a:lnSpc>
                <a:spcPts val="4969"/>
              </a:lnSpc>
              <a:buFont typeface="Arial"/>
              <a:buChar char="•"/>
            </a:pPr>
            <a:r>
              <a:rPr lang="en-US" sz="3549" strike="noStrike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drażliwość i wzmożona reakcja na stres</a:t>
            </a:r>
          </a:p>
          <a:p>
            <a:pPr marL="766335" lvl="1" indent="-383168" algn="l">
              <a:lnSpc>
                <a:spcPts val="4969"/>
              </a:lnSpc>
              <a:buFont typeface="Arial"/>
              <a:buChar char="•"/>
            </a:pPr>
            <a:r>
              <a:rPr lang="en-US" sz="3549" strike="noStrike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nieprawidłowy rozwój twarzoczaszki</a:t>
            </a:r>
          </a:p>
          <a:p>
            <a:pPr marL="766335" lvl="1" indent="-383168" algn="l">
              <a:lnSpc>
                <a:spcPts val="4969"/>
              </a:lnSpc>
              <a:buFont typeface="Arial"/>
              <a:buChar char="•"/>
            </a:pPr>
            <a:r>
              <a:rPr lang="en-US" sz="3549" strike="noStrike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kłopoty logopedyczne (wady zgryzu, wady wymowy)</a:t>
            </a:r>
          </a:p>
          <a:p>
            <a:pPr marL="766335" lvl="1" indent="-383168" algn="l">
              <a:lnSpc>
                <a:spcPts val="4969"/>
              </a:lnSpc>
              <a:buFont typeface="Arial"/>
              <a:buChar char="•"/>
            </a:pPr>
            <a:r>
              <a:rPr lang="en-US" sz="3549" strike="noStrike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złe samopoczucie</a:t>
            </a:r>
          </a:p>
          <a:p>
            <a:pPr marL="766335" lvl="1" indent="-383168" algn="l">
              <a:lnSpc>
                <a:spcPts val="4969"/>
              </a:lnSpc>
              <a:buFont typeface="Arial"/>
              <a:buChar char="•"/>
            </a:pPr>
            <a:r>
              <a:rPr lang="en-US" sz="3549" strike="noStrike">
                <a:solidFill>
                  <a:srgbClr val="2F3954"/>
                </a:solidFill>
                <a:latin typeface="ไอติม"/>
                <a:ea typeface="ไอติม"/>
                <a:cs typeface="ไอติม"/>
                <a:sym typeface="ไอติม"/>
              </a:rPr>
              <a:t>zaburzenia stawu skroniowo - żuchwowego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-226559"/>
            <a:ext cx="6106886" cy="10740118"/>
            <a:chOff x="0" y="0"/>
            <a:chExt cx="2065786" cy="36330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65786" cy="3633077"/>
            </a:xfrm>
            <a:custGeom>
              <a:avLst/>
              <a:gdLst/>
              <a:ahLst/>
              <a:cxnLst/>
              <a:rect l="l" t="t" r="r" b="b"/>
              <a:pathLst>
                <a:path w="2065786" h="3633077">
                  <a:moveTo>
                    <a:pt x="0" y="0"/>
                  </a:moveTo>
                  <a:lnTo>
                    <a:pt x="2065786" y="0"/>
                  </a:lnTo>
                  <a:lnTo>
                    <a:pt x="2065786" y="3633077"/>
                  </a:lnTo>
                  <a:lnTo>
                    <a:pt x="0" y="3633077"/>
                  </a:lnTo>
                  <a:close/>
                </a:path>
              </a:pathLst>
            </a:custGeom>
            <a:solidFill>
              <a:srgbClr val="6B85A0">
                <a:alpha val="19608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82099" y="3005840"/>
            <a:ext cx="5665583" cy="3703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K</a:t>
            </a:r>
            <a:r>
              <a:rPr lang="en-US" sz="5299" strike="noStrike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onsekwencje długotrwałego </a:t>
            </a:r>
          </a:p>
          <a:p>
            <a:pPr marL="0" lvl="0" indent="0" algn="ctr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2F3954"/>
                </a:solidFill>
                <a:latin typeface="Sniglet"/>
                <a:ea typeface="Sniglet"/>
                <a:cs typeface="Sniglet"/>
                <a:sym typeface="Sniglet"/>
              </a:rPr>
              <a:t>oddychania ustami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452</Words>
  <Application>Microsoft Office PowerPoint</Application>
  <PresentationFormat>Niestandardowy</PresentationFormat>
  <Paragraphs>70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Sniglet</vt:lpstr>
      <vt:lpstr>Calibri</vt:lpstr>
      <vt:lpstr>Arial</vt:lpstr>
      <vt:lpstr>ไอติม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Oddychanie – kopia</dc:title>
  <dc:creator>HP</dc:creator>
  <cp:lastModifiedBy>p42</cp:lastModifiedBy>
  <cp:revision>2</cp:revision>
  <dcterms:created xsi:type="dcterms:W3CDTF">2006-08-16T00:00:00Z</dcterms:created>
  <dcterms:modified xsi:type="dcterms:W3CDTF">2025-05-29T07:03:06Z</dcterms:modified>
  <dc:identifier>DAGnv2Ast60</dc:identifier>
</cp:coreProperties>
</file>